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09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0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403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0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237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27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82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24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60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1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6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48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3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7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88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39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A52A-7464-464C-9097-D1531ABCF44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07A432-FDCF-4160-AA41-FBA624324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4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5;&#1083;&#1072;&#1085;%20&#1088;&#1072;&#1073;&#1086;&#1090;&#1099;%20&#1089;%20&#1084;&#1086;&#1083;&#1086;&#1076;&#1099;&#1084;%20&#1089;&#1087;&#1077;&#1094;&#1080;&#1072;&#1083;&#1080;&#1089;&#1090;&#1086;&#1084;%202022%20&#1062;&#1072;&#1087;&#1080;&#1085;&#1086;&#1081;%20&#1057;.&#1040;.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82;&#1072;&#1088;&#1090;&#1072;%20&#1087;&#1086;&#1089;&#1077;&#1097;&#1077;&#1085;&#1080;&#1103;%20&#1091;&#1088;&#1086;&#1082;&#1072;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0;&#1072;&#1088;&#1090;&#1072;%20&#1082;&#1086;&#1085;&#1090;&#1088;&#1086;&#1083;&#1103;%20&#1082;&#1072;&#1095;&#1077;&#1089;&#1090;&#1074;&#1072;%20&#1091;&#1088;&#1086;&#1082;&#1072;%20&#1087;&#1086;%20&#1060;&#1043;&#1054;&#1057;-20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4;&#1090;&#1095;&#1077;&#1090;%20&#1085;&#1072;&#1089;&#1090;&#1072;&#1074;&#1085;&#1080;&#1082;&#1072;%20&#1086;%20&#1087;&#1088;&#1086;&#1076;&#1077;&#1083;&#1072;&#1085;&#1085;&#1086;&#1081;%20&#1088;&#1072;&#1073;&#1086;&#1090;&#1077;%20&#1074;%20&#1090;&#1077;&#1095;&#1077;&#1085;&#1080;&#1077;%20&#1084;&#1077;&#1089;&#1103;&#1094;&#1072;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60;&#1086;&#1088;&#1084;&#1072;&#1083;&#1080;&#1079;&#1086;&#1074;&#1072;&#1085;&#1085;&#1099;&#1081;%20&#1086;&#1090;&#1095;&#1077;&#1090;%20&#1087;&#1086;&#1076;&#1086;&#1087;&#1077;&#1095;&#1085;&#1086;&#1075;&#1086;%20&#1086;%20&#1087;&#1088;&#1086;&#1093;&#1086;&#1078;&#1076;&#1077;&#1085;&#1080;&#1080;%20&#1085;&#1072;&#1089;&#1090;&#1072;&#1074;&#1085;&#1080;&#1095;&#1077;&#1089;&#1090;&#1074;&#1072;%20&#1080;%20&#1088;&#1072;&#1073;&#1086;&#1090;&#1077;%20&#1085;&#1072;&#1089;&#1090;&#1072;&#1074;&#1085;&#1080;&#1082;&#1072;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60;&#1086;&#1088;&#1084;&#1072;&#1083;&#1080;&#1079;&#1086;&#1074;&#1072;&#1085;&#1085;&#1099;&#1081;%20&#1086;&#1090;&#1095;&#1077;&#1090;%20&#1085;&#1072;&#1089;&#1090;&#1072;&#1074;&#1085;&#1080;&#1082;&#1072;%20&#1086;%20&#1088;&#1077;&#1079;&#1091;&#1083;&#1100;&#1090;&#1072;&#1090;&#1072;&#1093;%20&#1088;&#1072;&#1073;&#1086;&#1090;&#1099;%20&#1087;&#1086;&#1076;&#1086;&#1087;&#1077;&#1095;&#1085;&#1086;&#1075;&#1086;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1697B-0399-C5D5-33AF-382095407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202" y="167325"/>
            <a:ext cx="8915399" cy="226278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 реализации модели наставничества в школе №28</a:t>
            </a:r>
            <a:r>
              <a:rPr lang="en-US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имени А.А. Суркова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F120D8-51D8-5D33-B350-34BE8D36D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203" y="2562079"/>
            <a:ext cx="10080412" cy="41285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представляют </a:t>
            </a:r>
          </a:p>
          <a:p>
            <a:r>
              <a:rPr lang="ru-RU" sz="2800" b="1" dirty="0"/>
              <a:t>молодой специалист- </a:t>
            </a:r>
            <a:r>
              <a:rPr lang="ru-RU" sz="2800" b="1" i="1" dirty="0" err="1">
                <a:solidFill>
                  <a:srgbClr val="FF0000"/>
                </a:solidFill>
              </a:rPr>
              <a:t>Кушакова</a:t>
            </a:r>
            <a:r>
              <a:rPr lang="ru-RU" sz="2800" b="1" i="1" dirty="0">
                <a:solidFill>
                  <a:srgbClr val="FF0000"/>
                </a:solidFill>
              </a:rPr>
              <a:t> Арина Михайловна</a:t>
            </a:r>
            <a:r>
              <a:rPr lang="ru-RU" sz="2800" b="1" i="1" dirty="0"/>
              <a:t>, </a:t>
            </a:r>
          </a:p>
          <a:p>
            <a:r>
              <a:rPr lang="ru-RU" sz="2800" b="1" dirty="0"/>
              <a:t>учитель английского языка</a:t>
            </a:r>
          </a:p>
          <a:p>
            <a:r>
              <a:rPr lang="ru-RU" sz="2800" b="1" i="1" dirty="0"/>
              <a:t> </a:t>
            </a:r>
            <a:r>
              <a:rPr lang="ru-RU" sz="2800" b="1" dirty="0"/>
              <a:t>наставник</a:t>
            </a:r>
            <a:r>
              <a:rPr lang="ru-RU" sz="2800" b="1" i="1" dirty="0"/>
              <a:t>- </a:t>
            </a:r>
            <a:r>
              <a:rPr lang="ru-RU" sz="2800" b="1" i="1" dirty="0">
                <a:solidFill>
                  <a:srgbClr val="FF0000"/>
                </a:solidFill>
              </a:rPr>
              <a:t>Цапина Светлана Алексеевна</a:t>
            </a:r>
            <a:r>
              <a:rPr lang="ru-RU" sz="2800" b="1" i="1" dirty="0"/>
              <a:t>,</a:t>
            </a:r>
          </a:p>
          <a:p>
            <a:r>
              <a:rPr lang="ru-RU" sz="2800" b="1" dirty="0"/>
              <a:t>учитель английского языка</a:t>
            </a:r>
            <a:endParaRPr lang="en-US" sz="2800" b="1" dirty="0"/>
          </a:p>
          <a:p>
            <a:endParaRPr lang="en-US" sz="2800" b="1" dirty="0"/>
          </a:p>
          <a:p>
            <a:pPr algn="ctr"/>
            <a:r>
              <a:rPr lang="en-US" b="1" dirty="0"/>
              <a:t>01.11.2023</a:t>
            </a:r>
            <a:endParaRPr lang="ru-RU" b="1" dirty="0"/>
          </a:p>
        </p:txBody>
      </p:sp>
      <p:pic>
        <p:nvPicPr>
          <p:cNvPr id="4" name="Picture 2" descr="Main">
            <a:extLst>
              <a:ext uri="{FF2B5EF4-FFF2-40B4-BE49-F238E27FC236}">
                <a16:creationId xmlns:a16="http://schemas.microsoft.com/office/drawing/2014/main" xmlns="" id="{7990DC9F-D4B3-C83D-614F-7C3D9968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108" y="465189"/>
            <a:ext cx="2144118" cy="20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04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915C9-BCF7-A176-2617-84160AF5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873" y="306334"/>
            <a:ext cx="9185618" cy="594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DDEFA8-0C34-F5B8-DF2E-9980131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813" y="900653"/>
            <a:ext cx="10539166" cy="307942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None/>
            </a:pPr>
            <a:r>
              <a:rPr lang="ru-RU" sz="2000" b="1" i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План работы педагога-наставника</a:t>
            </a:r>
            <a:r>
              <a:rPr lang="ru-RU" sz="2000" b="1" i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ru-RU" sz="2000" b="1" i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молодым специалистом на учебный год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организацию работы по предмету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организацию воспитательной работы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Работу со школьной документацией</a:t>
            </a: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деятельностью молодого специалиста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4863D3-E6FB-C2B3-FB10-0DF44B736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838" y="3384262"/>
            <a:ext cx="9878521" cy="33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92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3068D-51C7-28E8-828E-208D08BE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081" y="162196"/>
            <a:ext cx="9506130" cy="78458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C67539-82C7-A24A-7FF4-A1704161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81" y="1029371"/>
            <a:ext cx="8915400" cy="507198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action="ppaction://hlinkfile"/>
              </a:rPr>
              <a:t>карта посещения урока 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C2A2DE-46E8-1E94-B019-08354F4A9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188" y="1473919"/>
            <a:ext cx="7675624" cy="5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6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6AC82-B91A-21F9-3DAC-722B6C20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496" y="181051"/>
            <a:ext cx="9298740" cy="84647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0BE542-F705-A6B7-3812-8D16F58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166" y="1027522"/>
            <a:ext cx="8915400" cy="54675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карта контроля качества урока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B3464D-5396-2F54-D182-984F1877C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442" y="1450690"/>
            <a:ext cx="6460155" cy="52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37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39754-87BA-B51D-6329-E72BCC6F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22" y="306333"/>
            <a:ext cx="9562690" cy="83431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 наставнической пары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E14CCD-2FB2-9E21-ADC0-5E26381B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22" y="1140643"/>
            <a:ext cx="8915400" cy="51847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hlinkClick r:id="rId2" action="ppaction://hlinkfile"/>
              </a:rPr>
              <a:t>Отчет наставника о проделанной работе в течение месяца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D3C02F-FE20-7937-78A8-FF82167D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811" y="1627090"/>
            <a:ext cx="6230286" cy="52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43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C7B90-2E73-1701-C52B-06AFEFD8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6" y="181051"/>
            <a:ext cx="9317593" cy="91245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 наставнической пары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B7751E-6FD3-3587-4B5B-84C2D2E4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056" y="1221142"/>
            <a:ext cx="8915400" cy="617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hlinkClick r:id="rId2" action="ppaction://hlinkfile"/>
              </a:rPr>
              <a:t>Формализованный отчет подопечного о прохождении наставничества и работе наставника</a:t>
            </a:r>
            <a:endParaRPr lang="ru-RU" b="1" i="1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E8E4B-4C51-F560-7D2C-1B1424B79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694" y="1838227"/>
            <a:ext cx="5664597" cy="48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89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32155-0740-70FE-FBBC-0BA490FD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8758"/>
            <a:ext cx="8911687" cy="88417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 наставнической пары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C14EE7-C6A1-C272-349E-6B4C72AEC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090" y="1102937"/>
            <a:ext cx="8915400" cy="60331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200"/>
              <a:buNone/>
            </a:pPr>
            <a:r>
              <a:rPr lang="ru-RU" sz="1800" b="1" i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Формализованный отчет наставника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hlinkClick r:id="rId2" action="ppaction://hlinkfile"/>
              </a:rPr>
              <a:t>о результатах работы подопечного</a:t>
            </a:r>
            <a:endParaRPr lang="ru-RU" b="1" i="1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1D8C60-CEC0-55C4-82D0-C50E5AB3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674" y="1533164"/>
            <a:ext cx="6801025" cy="52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23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0DEFA-9CF7-BF08-12B3-9F1526FC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426" y="306333"/>
            <a:ext cx="8911687" cy="78717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60991A-0F0D-2483-6B32-04DA1BC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872" y="1093508"/>
            <a:ext cx="8915400" cy="5024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i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Молодой специалист</a:t>
            </a:r>
            <a:endParaRPr lang="ru-RU" b="1" i="1" kern="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без предложений готовых решений,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легкая  и успешная адаптация,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желание работать, испытывать потребность в профессиональном росте.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Наставник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успешная адаптация начинающего педагога в учреждении;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активизации практических, индивидуальных, самостоятельных навыков преподавания;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повышение профессиональной компетентности молодого педагога в вопросах педагогики и психологии;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обеспечение непрерывного совершенствования качества преподавания;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совершенствование методов работы по развитию творческой и самостоятельной деятельности обучающихся;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использование в работе начинающих педагогов инновационных педагогических технологий.</a:t>
            </a: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humbs Up Emoji Images – Browse 12,277 Stock Photos, Vectors, and Video |  Adobe Stock">
            <a:extLst>
              <a:ext uri="{FF2B5EF4-FFF2-40B4-BE49-F238E27FC236}">
                <a16:creationId xmlns:a16="http://schemas.microsoft.com/office/drawing/2014/main" xmlns="" id="{DC0981BD-6DB5-3A2C-A50C-DB74633D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0878" y="375169"/>
            <a:ext cx="2480085" cy="15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77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13207-FCC8-9FAC-2774-21079BB1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594" y="284745"/>
            <a:ext cx="10218655" cy="128089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Персонализированные цель </a:t>
            </a:r>
            <a:br>
              <a:rPr lang="ru-RU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задачи наставничества в паре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C94CC-DC23-717F-A1C1-5479F077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262" y="1565635"/>
            <a:ext cx="9091350" cy="49867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Наставник- Цель- </a:t>
            </a:r>
            <a:r>
              <a:rPr lang="ru-RU" dirty="0"/>
              <a:t>создание условий для успешной адаптации молодого специалиста, </a:t>
            </a:r>
            <a:r>
              <a:rPr lang="ru-RU" dirty="0" err="1"/>
              <a:t>Кушаковой</a:t>
            </a:r>
            <a:r>
              <a:rPr lang="ru-RU" dirty="0"/>
              <a:t> Арины Михайловны, в школе № 28.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-оказать методическую помощь молодому учителю в его профессиональном становлении,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-продолжать формировать готовность к самообразованию и самосовершенствованию,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-оказать помощь в демонстрации лучших профессиональных качеств.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Молодой специалист-Цель- </a:t>
            </a:r>
            <a:r>
              <a:rPr lang="ru-RU" dirty="0"/>
              <a:t>получение системы практических знаний для дальнейшего использования в своей профессиональной деятельности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развивать профессиональные компетентности,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повышать свой профессиональный уровень и способности,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 учиться выстраивать конструктивные отношения с наставником, коллегами.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29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818421-2C37-8624-87BA-D30A8B8C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389" y="2309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Методологические подходы сопровождения в наставнической паре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EAFFC-6931-40B1-7964-599275D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31" y="1587223"/>
            <a:ext cx="9128305" cy="50398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000" b="1" i="1" dirty="0"/>
              <a:t>цель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b="1" i="1" dirty="0"/>
              <a:t>задачи</a:t>
            </a:r>
          </a:p>
          <a:p>
            <a:pPr marL="0" indent="0" algn="ctr">
              <a:buNone/>
            </a:pPr>
            <a:endParaRPr lang="ru-RU" sz="2000" b="1" i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b="1" i="1" dirty="0"/>
              <a:t>методы сопровождения -наблюдение, анкетирование, диагностика, самодиагностика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sz="2000" b="1" i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b="1" i="1" dirty="0"/>
              <a:t>формы сопровождения -беседа, собеседование, выстраивание индивидуальной траектории, индивидуальные консультации, посещение и взаимопосещение уроков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sz="2000" b="1" i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b="1" i="1" dirty="0"/>
              <a:t>средства сопровождения -отбор содержания, </a:t>
            </a:r>
          </a:p>
          <a:p>
            <a:pPr marL="0" indent="0" algn="ctr">
              <a:buNone/>
            </a:pPr>
            <a:r>
              <a:rPr lang="ru-RU" sz="2000" b="1" i="1" dirty="0"/>
              <a:t>анализ ситуации, информирование</a:t>
            </a: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5201E486-3521-3BC2-62F0-C687E98FE2DC}"/>
              </a:ext>
            </a:extLst>
          </p:cNvPr>
          <p:cNvSpPr/>
          <p:nvPr/>
        </p:nvSpPr>
        <p:spPr>
          <a:xfrm>
            <a:off x="1781666" y="946778"/>
            <a:ext cx="2645217" cy="203618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Системный подход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71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4E294-3F42-DA36-0609-EB8BAFB1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7" y="294173"/>
            <a:ext cx="9289314" cy="1280890"/>
          </a:xfrm>
        </p:spPr>
        <p:txBody>
          <a:bodyPr/>
          <a:lstStyle/>
          <a:p>
            <a:pPr algn="ctr"/>
            <a:r>
              <a:rPr lang="ru-RU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Методологические подходы сопровождения в наставнической паре</a:t>
            </a:r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1523F6B3-37E5-1F10-0D0A-E3A28C80FA9F}"/>
              </a:ext>
            </a:extLst>
          </p:cNvPr>
          <p:cNvSpPr/>
          <p:nvPr/>
        </p:nvSpPr>
        <p:spPr>
          <a:xfrm>
            <a:off x="2366128" y="1905000"/>
            <a:ext cx="3289954" cy="186572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Деятельностный подход</a:t>
            </a:r>
            <a:endParaRPr lang="ru-RU" sz="2400" b="1" dirty="0">
              <a:latin typeface="+mj-lt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1CBD8B08-D9D4-1825-F333-6AF5FF026284}"/>
              </a:ext>
            </a:extLst>
          </p:cNvPr>
          <p:cNvSpPr/>
          <p:nvPr/>
        </p:nvSpPr>
        <p:spPr>
          <a:xfrm>
            <a:off x="8672660" y="4374038"/>
            <a:ext cx="2997723" cy="192809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Диалогический подход</a:t>
            </a:r>
            <a:r>
              <a:rPr lang="ru-RU" sz="2400" b="1" kern="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026" name="Picture 2" descr="Описание для ««Организация образовательно-воспитательного процесса в  группах раннего и дошкольного возраста на основе системно-деятельностного  подхода» 12.01.-28.01.2022»">
            <a:extLst>
              <a:ext uri="{FF2B5EF4-FFF2-40B4-BE49-F238E27FC236}">
                <a16:creationId xmlns:a16="http://schemas.microsoft.com/office/drawing/2014/main" xmlns="" id="{583D2D2B-77D1-833F-FD3A-C41BFF60D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639" y="3627695"/>
            <a:ext cx="4126480" cy="30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0C5D7D-0752-5ECA-DEA4-3953DFFA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476" y="2107849"/>
            <a:ext cx="4232911" cy="20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5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3A2AE-A747-F01A-53B0-384DF869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680" y="262795"/>
            <a:ext cx="9722946" cy="1280890"/>
          </a:xfrm>
        </p:spPr>
        <p:txBody>
          <a:bodyPr/>
          <a:lstStyle/>
          <a:p>
            <a:pPr algn="ctr"/>
            <a:r>
              <a:rPr lang="ru-RU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Методологические подходы сопровождения в наставнической паре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D63CDF-B925-9E75-750A-22C8640C4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16" y="3500177"/>
            <a:ext cx="7270031" cy="3234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саморазвитие творческого 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потенциала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талантливый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0000"/>
                </a:solidFill>
                <a:latin typeface="+mj-lt"/>
              </a:rPr>
              <a:t>индивидуальность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+mj-lt"/>
              </a:rPr>
              <a:t>свои особенности</a:t>
            </a: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13064F27-7DA9-FB57-4A16-3E0A56AE4408}"/>
              </a:ext>
            </a:extLst>
          </p:cNvPr>
          <p:cNvSpPr/>
          <p:nvPr/>
        </p:nvSpPr>
        <p:spPr>
          <a:xfrm>
            <a:off x="2875174" y="1858283"/>
            <a:ext cx="2963176" cy="19010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Л</a:t>
            </a:r>
            <a:r>
              <a:rPr lang="ru-RU" sz="2400" b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ичностный подход</a:t>
            </a:r>
            <a:endParaRPr lang="ru-RU" sz="2400" b="1" dirty="0">
              <a:latin typeface="+mj-lt"/>
            </a:endParaRPr>
          </a:p>
        </p:txBody>
      </p:sp>
      <p:pic>
        <p:nvPicPr>
          <p:cNvPr id="2052" name="Picture 4" descr="Личностно-ориентированный подход в образовании">
            <a:extLst>
              <a:ext uri="{FF2B5EF4-FFF2-40B4-BE49-F238E27FC236}">
                <a16:creationId xmlns:a16="http://schemas.microsoft.com/office/drawing/2014/main" xmlns="" id="{3D053AD5-DBDE-8D29-7699-74F6B310A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475" y="4867014"/>
            <a:ext cx="23431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ичностно ориентированный подход - Живи!">
            <a:extLst>
              <a:ext uri="{FF2B5EF4-FFF2-40B4-BE49-F238E27FC236}">
                <a16:creationId xmlns:a16="http://schemas.microsoft.com/office/drawing/2014/main" xmlns="" id="{3D3057E9-78EE-4116-AD39-D499E47D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426" y="4781068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дет прием заявок на национально-региональный конкурс «Талантливый Я» |  08.11.2022 | Сыктывкар - БезФормата">
            <a:extLst>
              <a:ext uri="{FF2B5EF4-FFF2-40B4-BE49-F238E27FC236}">
                <a16:creationId xmlns:a16="http://schemas.microsoft.com/office/drawing/2014/main" xmlns="" id="{F1448CEA-4656-29CE-34B5-BA3CAAE1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6826" y="155469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64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B2C55-F122-1DF5-B5E8-971363A6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сопровождения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FB26EE-F0C0-79B2-DC97-B5333FCE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273" y="3725737"/>
            <a:ext cx="9675059" cy="3777622"/>
          </a:xfrm>
        </p:spPr>
        <p:txBody>
          <a:bodyPr>
            <a:normAutofit/>
          </a:bodyPr>
          <a:lstStyle/>
          <a:p>
            <a:pPr marL="70294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технология сопровождения  </a:t>
            </a:r>
          </a:p>
          <a:p>
            <a:pPr marL="702945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000" b="1" i="1" kern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тьюторский</a:t>
            </a: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характер</a:t>
            </a:r>
            <a:endParaRPr lang="ru-RU" sz="20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70294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пробуждение внутренних резервов молодого специалиста</a:t>
            </a:r>
            <a:endParaRPr lang="ru-RU" sz="20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702945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стремление к самообразованию и самосовершенствованию</a:t>
            </a:r>
            <a:endParaRPr lang="ru-RU" sz="20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70294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прогнозирование индивидуальных точек роста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074" name="Picture 2" descr="Main">
            <a:extLst>
              <a:ext uri="{FF2B5EF4-FFF2-40B4-BE49-F238E27FC236}">
                <a16:creationId xmlns:a16="http://schemas.microsoft.com/office/drawing/2014/main" xmlns="" id="{D75FFBD9-757A-9E97-5617-76F1A123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3427" y="1314450"/>
            <a:ext cx="2776083" cy="27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ьютор в школе и детском саду: кто это, кто может быть тьютором?">
            <a:extLst>
              <a:ext uri="{FF2B5EF4-FFF2-40B4-BE49-F238E27FC236}">
                <a16:creationId xmlns:a16="http://schemas.microsoft.com/office/drawing/2014/main" xmlns="" id="{F7A0FFA7-2717-A701-1BD2-7684C3ED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665" y="1461007"/>
            <a:ext cx="4362633" cy="21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9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87286E-8FB9-441A-9A4A-05C68960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83" y="624110"/>
            <a:ext cx="9506130" cy="8558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FB0315-6C80-EC1C-C6D1-470BF558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090" y="2305439"/>
            <a:ext cx="8915400" cy="377762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з</a:t>
            </a: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накомство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по школе</a:t>
            </a:r>
            <a:endParaRPr lang="ru-RU" sz="2000" b="1" i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беседа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наблюдение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собеседование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4F7A0E-16B0-0A8B-CB65-5152C263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650" y="2164237"/>
            <a:ext cx="6033782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40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5ECBF-2179-BB32-8FFA-0A7B6178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82" y="190477"/>
            <a:ext cx="9383581" cy="9690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6146F-DA9E-2F33-E0E4-F82F4303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240" y="1159497"/>
            <a:ext cx="8915400" cy="6308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Куратор наставничества -----Дорожная карта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36F5D-C206-2C86-90FD-FE859713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88" y="2338263"/>
            <a:ext cx="5491029" cy="4163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C2A83D-2411-7AC2-0C64-7608F8107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830" y="2338263"/>
            <a:ext cx="5042996" cy="1221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B02517-7067-7EC8-7D74-B31CCCF32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7940" y="3681930"/>
            <a:ext cx="4932700" cy="28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85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685C5-4E01-EC55-5B06-16E26D2F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080" y="209331"/>
            <a:ext cx="9643819" cy="87590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Организационно-содержательный компонент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643AFA-3819-8BC2-7767-E8429363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086024"/>
            <a:ext cx="8915400" cy="875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</a:t>
            </a:r>
            <a:r>
              <a:rPr lang="ru-RU" b="1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ru-RU" sz="1800" b="1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степень готовности  к педагогической деятельности…трудности по организации учебно-воспитательного процесса, методики преподавания учебных дисциплин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3C17B2-7774-08BB-A6CF-C6727550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1" y="2128101"/>
            <a:ext cx="4990573" cy="43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2960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355</TotalTime>
  <Words>408</Words>
  <Application>Microsoft Office PowerPoint</Application>
  <PresentationFormat>Произвольный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Практику реализации модели наставничества в школе №28  имени А.А. Суркова</vt:lpstr>
      <vt:lpstr>Персонализированные цель  и задачи наставничества в паре</vt:lpstr>
      <vt:lpstr>Методологические подходы сопровождения в наставнической паре</vt:lpstr>
      <vt:lpstr>Методологические подходы сопровождения в наставнической паре</vt:lpstr>
      <vt:lpstr>Методологические подходы сопровождения в наставнической паре</vt:lpstr>
      <vt:lpstr>Принципы сопровождения </vt:lpstr>
      <vt:lpstr>Организационно-содержательный компонент</vt:lpstr>
      <vt:lpstr>Организационно-содержательный компонент</vt:lpstr>
      <vt:lpstr>Организационно-содержательный компонент</vt:lpstr>
      <vt:lpstr>Организационно-содержательный компонент</vt:lpstr>
      <vt:lpstr>Организационно-содержательный компонент</vt:lpstr>
      <vt:lpstr>Организационно-содержательный компонент</vt:lpstr>
      <vt:lpstr>Анализ работы  наставнической пары</vt:lpstr>
      <vt:lpstr>Анализ работы  наставнической пары</vt:lpstr>
      <vt:lpstr>Анализ работы  наставнической пары</vt:lpstr>
      <vt:lpstr>Наши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реализации модели наставничества в школе №28 имени А.А. Суркова</dc:title>
  <dc:creator>sch28@rybadm.ru</dc:creator>
  <cp:lastModifiedBy>Admin</cp:lastModifiedBy>
  <cp:revision>78</cp:revision>
  <dcterms:created xsi:type="dcterms:W3CDTF">2023-10-29T12:28:08Z</dcterms:created>
  <dcterms:modified xsi:type="dcterms:W3CDTF">2023-11-13T20:40:42Z</dcterms:modified>
</cp:coreProperties>
</file>