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58" r:id="rId6"/>
    <p:sldId id="261" r:id="rId7"/>
    <p:sldId id="259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351" y="116632"/>
            <a:ext cx="867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Муниципальное 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образовательное </a:t>
            </a:r>
            <a:r>
              <a:rPr lang="ru-RU" sz="32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учреждение </a:t>
            </a:r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 </a:t>
            </a:r>
          </a:p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средняя общеобразовательная школа «Образовательный комплекс «Импульс» Центр развития ребёнка - детский </a:t>
            </a:r>
            <a:r>
              <a:rPr lang="ru-RU" sz="32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сад №99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9711" y="5932211"/>
            <a:ext cx="73300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Муниципальный ресурсный центр</a:t>
            </a:r>
            <a:endParaRPr lang="ru-RU" sz="23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:\фото с телефона\клубный час Професссии\IMG_3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71" y="2060848"/>
            <a:ext cx="4704064" cy="3528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1356491" y="5642124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943338" y="5135712"/>
            <a:ext cx="49725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834871" y="3686324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EFEFE"/>
                </a:solidFill>
              </a:rPr>
              <a:t>5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28421" y="3035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Муниципальное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образовательное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учреждение </a:t>
            </a:r>
            <a:endParaRPr lang="ru-RU" sz="2400" b="1" dirty="0" smtClean="0">
              <a:ln w="10541" cmpd="sng">
                <a:noFill/>
                <a:prstDash val="solid"/>
              </a:ln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средняя общеобразовательная школа «Образовательный комплекс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  «Импульс» Центр развития ребёнка -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детский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сад №99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-17647" y="1476434"/>
            <a:ext cx="7531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«Инновационные </a:t>
            </a:r>
            <a:r>
              <a:rPr lang="ru-RU" sz="2400" b="1" i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практики развития познавательной деятельности детей дошкольного возраста в условиях реализации ФГОС дошкольного </a:t>
            </a:r>
            <a:r>
              <a:rPr lang="ru-RU" sz="2400" b="1" i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образования</a:t>
            </a:r>
            <a:r>
              <a:rPr lang="ru-RU" sz="2400" b="1" i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sz="2400" b="1" i="1" dirty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830" y="2619434"/>
            <a:ext cx="8551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Цель: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dirty="0">
                <a:solidFill>
                  <a:srgbClr val="002060"/>
                </a:solidFill>
              </a:rPr>
              <a:t>Формирование </a:t>
            </a:r>
            <a:r>
              <a:rPr lang="ru-RU" dirty="0">
                <a:solidFill>
                  <a:srgbClr val="002060"/>
                </a:solidFill>
              </a:rPr>
              <a:t>единого образовательного пространства по развитию познавательной деятельности детей дошкольного возраста на основе сетевого взаимодействия с дошкольными учреждениями города.</a:t>
            </a:r>
          </a:p>
          <a:p>
            <a:r>
              <a:rPr lang="ru-RU" dirty="0"/>
              <a:t> 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322" y="3402955"/>
            <a:ext cx="922999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</a:t>
            </a:r>
          </a:p>
          <a:p>
            <a:r>
              <a:rPr lang="ru-RU" dirty="0" smtClean="0"/>
              <a:t>1</a:t>
            </a:r>
            <a:r>
              <a:rPr lang="ru-RU" dirty="0"/>
              <a:t>.      </a:t>
            </a:r>
            <a:r>
              <a:rPr lang="ru-RU" sz="1700" dirty="0">
                <a:solidFill>
                  <a:srgbClr val="002060"/>
                </a:solidFill>
              </a:rPr>
              <a:t>Создать условия для обновления работы по развитию познавательной деятельности детей дошкольного возраста за счет внедрения в педагогический процесс инновационных </a:t>
            </a:r>
            <a:r>
              <a:rPr lang="ru-RU" sz="1700" dirty="0" smtClean="0">
                <a:solidFill>
                  <a:srgbClr val="002060"/>
                </a:solidFill>
              </a:rPr>
              <a:t>технологий, </a:t>
            </a:r>
            <a:r>
              <a:rPr lang="ru-RU" sz="1700" dirty="0">
                <a:solidFill>
                  <a:srgbClr val="002060"/>
                </a:solidFill>
              </a:rPr>
              <a:t>моделирования новых эффективных средств и методов обучения.</a:t>
            </a:r>
          </a:p>
          <a:p>
            <a:r>
              <a:rPr lang="ru-RU" sz="1700" dirty="0">
                <a:solidFill>
                  <a:srgbClr val="002060"/>
                </a:solidFill>
              </a:rPr>
              <a:t>2.      Разнообразить формы и способы развития познавательной деятельности воспитанников детских садов в педагогической практике.</a:t>
            </a:r>
          </a:p>
          <a:p>
            <a:r>
              <a:rPr lang="ru-RU" sz="1700" dirty="0">
                <a:solidFill>
                  <a:srgbClr val="002060"/>
                </a:solidFill>
              </a:rPr>
              <a:t>3.     </a:t>
            </a:r>
            <a:r>
              <a:rPr lang="ru-RU" sz="1700" dirty="0">
                <a:solidFill>
                  <a:srgbClr val="002060"/>
                </a:solidFill>
              </a:rPr>
              <a:t>Обеспечить научно-методическую,  консультационную  и информационную поддержку дошкольным образовательным учреждениям города.</a:t>
            </a:r>
          </a:p>
          <a:p>
            <a:r>
              <a:rPr lang="ru-RU" sz="1700" dirty="0">
                <a:solidFill>
                  <a:srgbClr val="002060"/>
                </a:solidFill>
              </a:rPr>
              <a:t>4.    </a:t>
            </a:r>
            <a:r>
              <a:rPr lang="ru-RU" sz="1700" dirty="0">
                <a:solidFill>
                  <a:srgbClr val="002060"/>
                </a:solidFill>
              </a:rPr>
              <a:t>Осуществлять методическое сопровождение педагогов дошкольных 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smtClean="0">
                <a:solidFill>
                  <a:srgbClr val="002060"/>
                </a:solidFill>
              </a:rPr>
              <a:t>учреждений </a:t>
            </a:r>
            <a:r>
              <a:rPr lang="ru-RU" sz="1700" dirty="0">
                <a:solidFill>
                  <a:srgbClr val="002060"/>
                </a:solidFill>
              </a:rPr>
              <a:t>в процессе профессионального общения в открытом информационно-образовательном пространстве.</a:t>
            </a:r>
          </a:p>
          <a:p>
            <a:r>
              <a:rPr lang="ru-RU" sz="1700" dirty="0">
                <a:solidFill>
                  <a:srgbClr val="002060"/>
                </a:solidFill>
              </a:rPr>
              <a:t>5.    </a:t>
            </a:r>
            <a:r>
              <a:rPr lang="ru-RU" sz="1700" dirty="0">
                <a:solidFill>
                  <a:srgbClr val="002060"/>
                </a:solidFill>
              </a:rPr>
              <a:t>Создать условия для развития профессиональной компетентности </a:t>
            </a:r>
            <a:r>
              <a:rPr lang="ru-RU" sz="1700" dirty="0" smtClean="0">
                <a:solidFill>
                  <a:srgbClr val="002060"/>
                </a:solidFill>
              </a:rPr>
              <a:t>                                    педагогов </a:t>
            </a:r>
            <a:r>
              <a:rPr lang="ru-RU" sz="1700" dirty="0">
                <a:solidFill>
                  <a:srgbClr val="002060"/>
                </a:solidFill>
              </a:rPr>
              <a:t>детских садов города.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7056221" y="1040932"/>
            <a:ext cx="2016224" cy="1948642"/>
            <a:chOff x="6997679" y="310822"/>
            <a:chExt cx="1777365" cy="1741170"/>
          </a:xfrm>
        </p:grpSpPr>
        <p:pic>
          <p:nvPicPr>
            <p:cNvPr id="40" name="Рисунок 39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869" y="310822"/>
              <a:ext cx="1654175" cy="1741170"/>
            </a:xfrm>
            <a:prstGeom prst="rect">
              <a:avLst/>
            </a:prstGeom>
          </p:spPr>
        </p:pic>
        <p:pic>
          <p:nvPicPr>
            <p:cNvPr id="41" name="Рисунок 40" descr="http://schoolsar48.ucoz.ru/Novosti3/7b/0_b7324_9f7ed906_orig.pn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7679" y="480367"/>
              <a:ext cx="1697990" cy="1387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Прямоугольник 18"/>
          <p:cNvSpPr/>
          <p:nvPr/>
        </p:nvSpPr>
        <p:spPr>
          <a:xfrm>
            <a:off x="91881" y="1221710"/>
            <a:ext cx="8671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НАПРАВЛЕНИЕ ДЕЯТЕЛЬНОСТИ РЕСУРСНОГО </a:t>
            </a:r>
            <a:r>
              <a:rPr lang="ru-RU" b="1" dirty="0">
                <a:solidFill>
                  <a:srgbClr val="002060"/>
                </a:solidFill>
              </a:rPr>
              <a:t>ЦЕНТРА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1356491" y="5642124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943338" y="5135712"/>
            <a:ext cx="49725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834871" y="3686324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EFEFE"/>
                </a:solidFill>
              </a:rPr>
              <a:t>5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04689" y="980728"/>
            <a:ext cx="66733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0541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Педагогическая мастерская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65322" y="1690067"/>
            <a:ext cx="75312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i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3000" b="1" i="1" dirty="0" err="1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Коллаборация</a:t>
            </a:r>
            <a:r>
              <a:rPr lang="ru-RU" sz="3000" b="1" i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педагогических  идей»</a:t>
            </a:r>
            <a:endParaRPr lang="ru-RU" sz="3000" b="1" i="1" dirty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341" y="2147765"/>
            <a:ext cx="9090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Цель</a:t>
            </a:r>
            <a:r>
              <a:rPr lang="ru-RU" dirty="0">
                <a:solidFill>
                  <a:srgbClr val="002060"/>
                </a:solidFill>
              </a:rPr>
              <a:t>: повышение профессионального мастерства педагогов-участников в процессе активного педагогического </a:t>
            </a:r>
            <a:r>
              <a:rPr lang="ru-RU" dirty="0" smtClean="0">
                <a:solidFill>
                  <a:srgbClr val="002060"/>
                </a:solidFill>
              </a:rPr>
              <a:t>общения  </a:t>
            </a:r>
            <a:r>
              <a:rPr lang="ru-RU" dirty="0">
                <a:solidFill>
                  <a:srgbClr val="002060"/>
                </a:solidFill>
              </a:rPr>
              <a:t>по проблеме </a:t>
            </a:r>
            <a:r>
              <a:rPr lang="ru-RU" dirty="0" smtClean="0">
                <a:solidFill>
                  <a:srgbClr val="002060"/>
                </a:solidFill>
              </a:rPr>
              <a:t>  развития и поддержки детской инициативы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самостоятельности </a:t>
            </a:r>
            <a:r>
              <a:rPr lang="ru-RU" dirty="0">
                <a:solidFill>
                  <a:srgbClr val="002060"/>
                </a:solidFill>
              </a:rPr>
              <a:t>детей</a:t>
            </a:r>
            <a:r>
              <a:rPr lang="ru-RU" dirty="0"/>
              <a:t>.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7596336" y="921356"/>
            <a:ext cx="1279369" cy="1155243"/>
            <a:chOff x="6997679" y="310822"/>
            <a:chExt cx="1777365" cy="1557020"/>
          </a:xfrm>
        </p:grpSpPr>
        <p:pic>
          <p:nvPicPr>
            <p:cNvPr id="40" name="Рисунок 39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4486" y="310822"/>
              <a:ext cx="1500558" cy="1309442"/>
            </a:xfrm>
            <a:prstGeom prst="rect">
              <a:avLst/>
            </a:prstGeom>
          </p:spPr>
        </p:pic>
        <p:pic>
          <p:nvPicPr>
            <p:cNvPr id="41" name="Рисунок 40" descr="http://schoolsar48.ucoz.ru/Novosti3/7b/0_b7324_9f7ed906_orig.pn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7679" y="480367"/>
              <a:ext cx="1697990" cy="1387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1228421" y="3035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Муниципальное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образовательное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учреждение </a:t>
            </a:r>
            <a:endParaRPr lang="ru-RU" sz="2400" b="1" dirty="0" smtClean="0">
              <a:ln w="10541" cmpd="sng">
                <a:noFill/>
                <a:prstDash val="solid"/>
              </a:ln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средняя общеобразовательная школа «Образовательный комплекс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  «Импульс» Центр развития ребёнка -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детский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сад №99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06" y="2935493"/>
            <a:ext cx="3072000" cy="230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39" y="3728950"/>
            <a:ext cx="3120000" cy="23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0" y="3212739"/>
            <a:ext cx="2376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210" y="1085835"/>
            <a:ext cx="66733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Проблемный семинар</a:t>
            </a:r>
            <a:endParaRPr lang="ru-RU" sz="4800" b="1" cap="none" spc="0" dirty="0">
              <a:ln w="10541" cmpd="sng">
                <a:noFill/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097" y="1916832"/>
            <a:ext cx="83376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30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«Эффективная социализация дошкольников через использование современных технологий</a:t>
            </a:r>
            <a:r>
              <a:rPr lang="ru-RU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sz="3000" b="1" dirty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618" y="2932495"/>
            <a:ext cx="8956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Цель </a:t>
            </a:r>
            <a:r>
              <a:rPr lang="ru-RU" dirty="0">
                <a:solidFill>
                  <a:srgbClr val="002060"/>
                </a:solidFill>
              </a:rPr>
              <a:t>повышение профессионального мастерства </a:t>
            </a:r>
            <a:r>
              <a:rPr lang="ru-RU" dirty="0" smtClean="0">
                <a:solidFill>
                  <a:srgbClr val="002060"/>
                </a:solidFill>
              </a:rPr>
              <a:t>педагогов-участников  </a:t>
            </a:r>
            <a:r>
              <a:rPr lang="ru-RU" dirty="0">
                <a:solidFill>
                  <a:srgbClr val="002060"/>
                </a:solidFill>
              </a:rPr>
              <a:t>в процессе формирования </a:t>
            </a:r>
            <a:r>
              <a:rPr lang="ru-RU" dirty="0" smtClean="0">
                <a:solidFill>
                  <a:srgbClr val="002060"/>
                </a:solidFill>
              </a:rPr>
              <a:t>представления </a:t>
            </a:r>
            <a:r>
              <a:rPr lang="ru-RU" dirty="0">
                <a:solidFill>
                  <a:srgbClr val="002060"/>
                </a:solidFill>
              </a:rPr>
              <a:t>об особенностях </a:t>
            </a:r>
            <a:r>
              <a:rPr lang="ru-RU" dirty="0" smtClean="0">
                <a:solidFill>
                  <a:srgbClr val="002060"/>
                </a:solidFill>
              </a:rPr>
              <a:t>реализации технологий социализации детей:</a:t>
            </a:r>
            <a:r>
              <a:rPr lang="en-US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клубный час и социальная акция.</a:t>
            </a:r>
            <a:r>
              <a:rPr lang="ru-RU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8421" y="3035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Муниципальное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образовательное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учреждение </a:t>
            </a:r>
            <a:endParaRPr lang="ru-RU" sz="2400" b="1" dirty="0" smtClean="0">
              <a:ln w="10541" cmpd="sng">
                <a:noFill/>
                <a:prstDash val="solid"/>
              </a:ln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средняя общеобразовательная школа «Образовательный комплекс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  «Импульс» Центр развития ребёнка -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детский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сад №99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79107"/>
            <a:ext cx="3360000" cy="25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3425856" cy="25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0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Результаты деятельности</a:t>
            </a:r>
            <a:endParaRPr lang="ru-RU" sz="3000" b="1" dirty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301365" y="2158365"/>
            <a:ext cx="2541270" cy="2541270"/>
            <a:chOff x="0" y="0"/>
            <a:chExt cx="2541319" cy="254131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41319" cy="2541319"/>
            </a:xfrm>
            <a:prstGeom prst="rect">
              <a:avLst/>
            </a:prstGeom>
          </p:spPr>
        </p:pic>
        <p:pic>
          <p:nvPicPr>
            <p:cNvPr id="6" name="Рисунок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68" y="665018"/>
              <a:ext cx="1187533" cy="116378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Picture 2" descr="D:\клубный час\Клубный час 1\фото\IMG_30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38" y="795000"/>
            <a:ext cx="2352040" cy="1763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ле 20"/>
          <p:cNvSpPr txBox="1"/>
          <p:nvPr/>
        </p:nvSpPr>
        <p:spPr>
          <a:xfrm>
            <a:off x="5757038" y="2528723"/>
            <a:ext cx="3082925" cy="5842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90500" algn="ctr">
              <a:spcAft>
                <a:spcPts val="0"/>
              </a:spcAft>
            </a:pPr>
            <a:r>
              <a:rPr lang="ru-RU" sz="1200" b="1" dirty="0">
                <a:solidFill>
                  <a:srgbClr val="17365D"/>
                </a:solidFill>
                <a:effectLst/>
                <a:latin typeface="Arial"/>
                <a:ea typeface="Times New Roman"/>
              </a:rPr>
              <a:t>Способный планировать свои действия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24"/>
          <a:stretch/>
        </p:blipFill>
        <p:spPr bwMode="auto">
          <a:xfrm>
            <a:off x="1259632" y="812972"/>
            <a:ext cx="2451100" cy="1763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оле 22"/>
          <p:cNvSpPr txBox="1"/>
          <p:nvPr/>
        </p:nvSpPr>
        <p:spPr>
          <a:xfrm>
            <a:off x="199076" y="2576367"/>
            <a:ext cx="3082925" cy="5842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90500" algn="ctr">
              <a:spcAft>
                <a:spcPts val="0"/>
              </a:spcAft>
            </a:pPr>
            <a:r>
              <a:rPr lang="ru-RU" sz="1200" b="1" dirty="0">
                <a:solidFill>
                  <a:srgbClr val="17365D"/>
                </a:solidFill>
                <a:effectLst/>
                <a:latin typeface="Arial"/>
                <a:ea typeface="Times New Roman"/>
              </a:rPr>
              <a:t>Любознательный, активный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 smtClean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1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8" y="3069483"/>
            <a:ext cx="2352040" cy="1763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оле 18"/>
          <p:cNvSpPr txBox="1"/>
          <p:nvPr/>
        </p:nvSpPr>
        <p:spPr>
          <a:xfrm>
            <a:off x="17918" y="4856244"/>
            <a:ext cx="3082925" cy="7442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90500" algn="ctr">
              <a:spcAft>
                <a:spcPts val="0"/>
              </a:spcAft>
            </a:pPr>
            <a:r>
              <a:rPr lang="ru-RU" sz="1200" b="1" dirty="0">
                <a:solidFill>
                  <a:srgbClr val="17365D"/>
                </a:solidFill>
                <a:effectLst/>
                <a:latin typeface="Arial"/>
                <a:ea typeface="Times New Roman"/>
              </a:rPr>
              <a:t>Овладевший средствами</a:t>
            </a:r>
            <a:r>
              <a:rPr lang="ru-RU" sz="12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b="1" dirty="0">
                <a:solidFill>
                  <a:srgbClr val="17365D"/>
                </a:solidFill>
                <a:effectLst/>
                <a:latin typeface="Arial"/>
                <a:ea typeface="Times New Roman"/>
              </a:rPr>
              <a:t>общения 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1200" b="1" dirty="0">
                <a:solidFill>
                  <a:srgbClr val="17365D"/>
                </a:solidFill>
                <a:effectLst/>
                <a:latin typeface="Arial"/>
                <a:ea typeface="Times New Roman"/>
              </a:rPr>
              <a:t>и способами взаимодействия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1200" b="1" dirty="0">
                <a:solidFill>
                  <a:srgbClr val="17365D"/>
                </a:solidFill>
                <a:effectLst/>
                <a:latin typeface="Arial"/>
                <a:ea typeface="Times New Roman"/>
              </a:rPr>
              <a:t> со взрослыми и сверстниками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3" name="Рисунок 12" descr="C:\Users\user\AppData\Local\Microsoft\Windows\Temporary Internet Files\Content.Word\DSCN012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03" y="3112923"/>
            <a:ext cx="2352675" cy="1763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оле 19"/>
          <p:cNvSpPr txBox="1"/>
          <p:nvPr/>
        </p:nvSpPr>
        <p:spPr>
          <a:xfrm>
            <a:off x="6291203" y="4936254"/>
            <a:ext cx="2348865" cy="5842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90500" algn="ctr">
              <a:spcAft>
                <a:spcPts val="0"/>
              </a:spcAft>
            </a:pPr>
            <a:r>
              <a:rPr lang="ru-RU" sz="1200" b="1" dirty="0">
                <a:solidFill>
                  <a:srgbClr val="17365D"/>
                </a:solidFill>
                <a:effectLst/>
                <a:latin typeface="Arial"/>
                <a:ea typeface="Times New Roman"/>
              </a:rPr>
              <a:t>Способный решать интеллектуальные задачи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5" name="Рисунок 14" descr="E:\Педагоги\Фотографии\роботехника\IMG_20210115_09275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62" y="4936254"/>
            <a:ext cx="2945130" cy="165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оле 24"/>
          <p:cNvSpPr txBox="1"/>
          <p:nvPr/>
        </p:nvSpPr>
        <p:spPr>
          <a:xfrm>
            <a:off x="747422" y="5801273"/>
            <a:ext cx="2348865" cy="9245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90500" algn="ctr">
              <a:spcAft>
                <a:spcPts val="0"/>
              </a:spcAft>
            </a:pPr>
            <a:r>
              <a:rPr lang="ru-RU" sz="1200" b="1" dirty="0">
                <a:solidFill>
                  <a:srgbClr val="17365D"/>
                </a:solidFill>
                <a:effectLst/>
                <a:latin typeface="Arial"/>
                <a:ea typeface="Times New Roman"/>
              </a:rPr>
              <a:t>Овладевший универсальными предпосылками учебной деятельности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  <a:p>
            <a:pPr indent="1905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ru-RU" sz="1200" dirty="0">
              <a:solidFill>
                <a:srgbClr val="000033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20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22" y="1575956"/>
            <a:ext cx="5060111" cy="2957556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7419" y="4533512"/>
            <a:ext cx="7992888" cy="1415768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Мы готовы </a:t>
            </a:r>
            <a:endParaRPr lang="ru-RU" sz="4200" b="1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42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</a:t>
            </a:r>
            <a:r>
              <a:rPr lang="ru-RU" sz="42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сотрудничеству</a:t>
            </a:r>
            <a:r>
              <a:rPr lang="ru-RU" sz="42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!</a:t>
            </a:r>
            <a:endParaRPr lang="ru-RU" sz="4200" b="1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700213" y="5949280"/>
            <a:ext cx="73473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i="1" dirty="0" smtClean="0">
                <a:solidFill>
                  <a:srgbClr val="04294B"/>
                </a:solidFill>
                <a:latin typeface="Times New Roman" panose="02020603050405020304" pitchFamily="18" charset="0"/>
              </a:rPr>
              <a:t>Наши </a:t>
            </a:r>
            <a:r>
              <a:rPr lang="ru-RU" altLang="ru-RU" sz="2000" b="1" i="1" dirty="0" smtClean="0">
                <a:solidFill>
                  <a:srgbClr val="04294B"/>
                </a:solidFill>
                <a:latin typeface="Times New Roman" panose="02020603050405020304" pitchFamily="18" charset="0"/>
              </a:rPr>
              <a:t>контакты: телефон </a:t>
            </a:r>
            <a:r>
              <a:rPr lang="ru-RU" altLang="ru-RU" sz="2000" b="1" i="1" dirty="0">
                <a:solidFill>
                  <a:srgbClr val="04294B"/>
                </a:solidFill>
                <a:latin typeface="Times New Roman" panose="02020603050405020304" pitchFamily="18" charset="0"/>
              </a:rPr>
              <a:t>(4855)55-07-00</a:t>
            </a:r>
          </a:p>
          <a:p>
            <a:pPr algn="ctr" eaLnBrk="1" hangingPunct="1"/>
            <a:r>
              <a:rPr lang="ru-RU" altLang="ru-RU" sz="2000" b="1" i="1" dirty="0">
                <a:solidFill>
                  <a:srgbClr val="04294B"/>
                </a:solidFill>
                <a:latin typeface="Times New Roman" panose="02020603050405020304" pitchFamily="18" charset="0"/>
              </a:rPr>
              <a:t>Е-</a:t>
            </a:r>
            <a:r>
              <a:rPr lang="en-US" altLang="ru-RU" sz="2000" b="1" i="1" dirty="0">
                <a:solidFill>
                  <a:srgbClr val="04294B"/>
                </a:solidFill>
                <a:latin typeface="Times New Roman" panose="02020603050405020304" pitchFamily="18" charset="0"/>
              </a:rPr>
              <a:t>mail – dou99</a:t>
            </a:r>
            <a:r>
              <a:rPr lang="ru-RU" altLang="ru-RU" sz="2000" b="1" i="1" dirty="0">
                <a:solidFill>
                  <a:srgbClr val="04294B"/>
                </a:solidFill>
                <a:latin typeface="Times New Roman" panose="02020603050405020304" pitchFamily="18" charset="0"/>
              </a:rPr>
              <a:t>.</a:t>
            </a:r>
            <a:r>
              <a:rPr lang="en-US" altLang="ru-RU" sz="2000" b="1" i="1" dirty="0">
                <a:solidFill>
                  <a:srgbClr val="04294B"/>
                </a:solidFill>
                <a:latin typeface="Times New Roman" panose="02020603050405020304" pitchFamily="18" charset="0"/>
              </a:rPr>
              <a:t>rybinsk@yarregion.ru</a:t>
            </a:r>
            <a:endParaRPr lang="ru-RU" altLang="ru-RU" sz="2000" b="1" i="1" dirty="0">
              <a:solidFill>
                <a:srgbClr val="04294B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895" y="11663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Муниципальное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образовательное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учреждение </a:t>
            </a:r>
            <a:endParaRPr lang="ru-RU" sz="2400" b="1" dirty="0" smtClean="0">
              <a:ln w="10541" cmpd="sng">
                <a:noFill/>
                <a:prstDash val="solid"/>
              </a:ln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средняя общеобразовательная школа «Образовательный комплекс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  «Импульс» Центр развития ребёнка -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детский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сад №99</a:t>
            </a:r>
          </a:p>
        </p:txBody>
      </p:sp>
    </p:spTree>
    <p:extLst>
      <p:ext uri="{BB962C8B-B14F-4D97-AF65-F5344CB8AC3E}">
        <p14:creationId xmlns:p14="http://schemas.microsoft.com/office/powerpoint/2010/main" val="32316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258</Words>
  <Application>Microsoft Office PowerPoint</Application>
  <PresentationFormat>Экран (4:3)</PresentationFormat>
  <Paragraphs>480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деятельности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Алина</cp:lastModifiedBy>
  <cp:revision>44</cp:revision>
  <dcterms:created xsi:type="dcterms:W3CDTF">2009-01-08T12:15:48Z</dcterms:created>
  <dcterms:modified xsi:type="dcterms:W3CDTF">2025-11-10T20:21:47Z</dcterms:modified>
</cp:coreProperties>
</file>