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ramka-188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6906"/>
            <a:ext cx="9144000" cy="685799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428605"/>
            <a:ext cx="6357982" cy="1785949"/>
          </a:xfrm>
        </p:spPr>
        <p:txBody>
          <a:bodyPr/>
          <a:lstStyle/>
          <a:p>
            <a:r>
              <a:rPr lang="ru-RU" b="1" i="1" u="sng" dirty="0" err="1" smtClean="0"/>
              <a:t>Тема</a:t>
            </a:r>
            <a:r>
              <a:rPr lang="ru-RU" b="1" i="1" dirty="0" err="1" smtClean="0"/>
              <a:t>:</a:t>
            </a:r>
            <a:r>
              <a:rPr lang="ru-RU" b="1" dirty="0" err="1" smtClean="0"/>
              <a:t>О</a:t>
            </a:r>
            <a:r>
              <a:rPr lang="ru-RU" b="1" dirty="0" smtClean="0"/>
              <a:t> детской дружбе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0298" y="2786058"/>
            <a:ext cx="6072230" cy="2428892"/>
          </a:xfrm>
        </p:spPr>
        <p:txBody>
          <a:bodyPr>
            <a:normAutofit lnSpcReduction="10000"/>
          </a:bodyPr>
          <a:lstStyle/>
          <a:p>
            <a:r>
              <a:rPr lang="ru-RU" i="1" u="sng" dirty="0" smtClean="0">
                <a:solidFill>
                  <a:schemeClr val="tx1"/>
                </a:solidFill>
              </a:rPr>
              <a:t>Цель:</a:t>
            </a:r>
            <a:r>
              <a:rPr lang="ru-RU" dirty="0" smtClean="0">
                <a:solidFill>
                  <a:schemeClr val="tx1"/>
                </a:solidFill>
              </a:rPr>
              <a:t> Акцентировать внимание родителей на воспитание у детей бережного отношения к </a:t>
            </a:r>
            <a:r>
              <a:rPr lang="ru-RU" dirty="0" smtClean="0">
                <a:solidFill>
                  <a:schemeClr val="tx1"/>
                </a:solidFill>
              </a:rPr>
              <a:t>дружбе, профилактика конфликтов между детьми.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24" descr="ramka-13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Овал 1"/>
          <p:cNvSpPr/>
          <p:nvPr/>
        </p:nvSpPr>
        <p:spPr>
          <a:xfrm>
            <a:off x="2857488" y="2000240"/>
            <a:ext cx="3714776" cy="26432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714744" y="2857496"/>
            <a:ext cx="23574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Дружба</a:t>
            </a:r>
            <a:endParaRPr lang="ru-RU" sz="4400" b="1" dirty="0"/>
          </a:p>
        </p:txBody>
      </p:sp>
      <p:cxnSp>
        <p:nvCxnSpPr>
          <p:cNvPr id="5" name="Прямая со стрелкой 4"/>
          <p:cNvCxnSpPr>
            <a:stCxn id="2" idx="7"/>
          </p:cNvCxnSpPr>
          <p:nvPr/>
        </p:nvCxnSpPr>
        <p:spPr>
          <a:xfrm rot="5400000" flipH="1" flipV="1">
            <a:off x="6164405" y="1506892"/>
            <a:ext cx="744278" cy="10165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" idx="1"/>
          </p:cNvCxnSpPr>
          <p:nvPr/>
        </p:nvCxnSpPr>
        <p:spPr>
          <a:xfrm rot="16200000" flipV="1">
            <a:off x="2900237" y="1886059"/>
            <a:ext cx="244210" cy="7583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2" idx="4"/>
          </p:cNvCxnSpPr>
          <p:nvPr/>
        </p:nvCxnSpPr>
        <p:spPr>
          <a:xfrm rot="16200000" flipH="1">
            <a:off x="4783776" y="4574546"/>
            <a:ext cx="477654" cy="6154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714348" y="1571612"/>
            <a:ext cx="1928826" cy="114300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Расширяет детские интересы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072330" y="928670"/>
            <a:ext cx="1714512" cy="150019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Возникает желание помочь другу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00298" y="5143512"/>
            <a:ext cx="4429156" cy="10001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Совместные переживания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4320479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/>
              <a:t>Негатив в общении:</a:t>
            </a:r>
            <a:br>
              <a:rPr lang="ru-RU" sz="4900" b="1" dirty="0" smtClean="0"/>
            </a:br>
            <a:r>
              <a:rPr lang="ru-RU" sz="4900" b="1" dirty="0" smtClean="0"/>
              <a:t/>
            </a:r>
            <a:br>
              <a:rPr lang="ru-RU" sz="4900" b="1" dirty="0" smtClean="0"/>
            </a:br>
            <a:r>
              <a:rPr lang="ru-RU" dirty="0" smtClean="0"/>
              <a:t>-конфликты,</a:t>
            </a:r>
            <a:br>
              <a:rPr lang="ru-RU" dirty="0" smtClean="0"/>
            </a:br>
            <a:r>
              <a:rPr lang="ru-RU" dirty="0" smtClean="0"/>
              <a:t>- сплетни,</a:t>
            </a:r>
            <a:br>
              <a:rPr lang="ru-RU" dirty="0" smtClean="0"/>
            </a:br>
            <a:r>
              <a:rPr lang="ru-RU" dirty="0" smtClean="0"/>
              <a:t> -ябедничанье</a:t>
            </a:r>
            <a:r>
              <a:rPr lang="ru-RU" dirty="0"/>
              <a:t>,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-</a:t>
            </a:r>
            <a:r>
              <a:rPr lang="ru-RU" dirty="0" err="1" smtClean="0"/>
              <a:t>обзывавния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- стремление выставить другого в невыгодном свете,</a:t>
            </a:r>
            <a:br>
              <a:rPr lang="ru-RU" dirty="0" smtClean="0"/>
            </a:br>
            <a:r>
              <a:rPr lang="ru-RU" dirty="0" smtClean="0"/>
              <a:t> - самооправдание,</a:t>
            </a:r>
            <a:br>
              <a:rPr lang="ru-RU" dirty="0" smtClean="0"/>
            </a:br>
            <a:r>
              <a:rPr lang="ru-RU" dirty="0" smtClean="0"/>
              <a:t>- сравнение себя с другими,</a:t>
            </a:r>
            <a:br>
              <a:rPr lang="ru-RU" dirty="0" smtClean="0"/>
            </a:br>
            <a:r>
              <a:rPr lang="ru-RU" dirty="0" smtClean="0"/>
              <a:t>- соперничество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3908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ramka-7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14678" y="1071546"/>
            <a:ext cx="4929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2800" b="1" dirty="0">
                <a:solidFill>
                  <a:srgbClr val="C00000"/>
                </a:solidFill>
              </a:rPr>
              <a:t>С</a:t>
            </a:r>
            <a:r>
              <a:rPr lang="ru-RU" sz="2800" b="1" dirty="0" smtClean="0">
                <a:solidFill>
                  <a:srgbClr val="C00000"/>
                </a:solidFill>
              </a:rPr>
              <a:t>оветы родителям: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86116" y="1857364"/>
            <a:ext cx="4857784" cy="403187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1Постарайтесь узнать получше друзей своего ребёнка.</a:t>
            </a:r>
          </a:p>
          <a:p>
            <a:r>
              <a:rPr lang="ru-RU" sz="3200" b="1" dirty="0" smtClean="0"/>
              <a:t>2.Проявите заботу об их разумном досуге, играх.</a:t>
            </a:r>
          </a:p>
          <a:p>
            <a:r>
              <a:rPr lang="ru-RU" sz="3200" b="1" dirty="0" smtClean="0"/>
              <a:t>3.Помогите им организовать полезные дела</a:t>
            </a:r>
            <a:r>
              <a:rPr lang="ru-RU" sz="3200" b="1" dirty="0" smtClean="0"/>
              <a:t>.</a:t>
            </a:r>
            <a:endParaRPr lang="ru-RU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ramka-18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00298" y="857232"/>
            <a:ext cx="607223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solidFill>
                  <a:schemeClr val="tx2">
                    <a:lumMod val="50000"/>
                  </a:schemeClr>
                </a:solidFill>
              </a:rPr>
              <a:t>Родители </a:t>
            </a:r>
            <a:r>
              <a:rPr lang="ru-RU" sz="3600" b="1" u="sng" dirty="0" smtClean="0">
                <a:solidFill>
                  <a:schemeClr val="tx2">
                    <a:lumMod val="50000"/>
                  </a:schemeClr>
                </a:solidFill>
              </a:rPr>
              <a:t>знают:</a:t>
            </a:r>
            <a:endParaRPr lang="ru-RU" sz="3200" b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 smtClean="0"/>
          </a:p>
          <a:p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</a:rPr>
              <a:t>*Умеет ли ребёнок быть хорошим товарищем.</a:t>
            </a:r>
          </a:p>
          <a:p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</a:rPr>
              <a:t>*Ценит ли он дружбу.</a:t>
            </a:r>
          </a:p>
          <a:p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</a:rPr>
              <a:t>*На чём основывается дружба.</a:t>
            </a:r>
          </a:p>
          <a:p>
            <a:r>
              <a:rPr lang="ru-RU" sz="3200" b="1" i="1" dirty="0" smtClean="0">
                <a:solidFill>
                  <a:schemeClr val="tx2">
                    <a:lumMod val="50000"/>
                  </a:schemeClr>
                </a:solidFill>
              </a:rPr>
              <a:t>*Часто ли ребёнок ссорится с друзьями и почему.</a:t>
            </a:r>
            <a:endParaRPr lang="ru-RU" sz="32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0099209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Овал 1"/>
          <p:cNvSpPr/>
          <p:nvPr/>
        </p:nvSpPr>
        <p:spPr>
          <a:xfrm>
            <a:off x="2500298" y="1785926"/>
            <a:ext cx="3714776" cy="18573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Внушайте детям, что:</a:t>
            </a:r>
            <a:endParaRPr lang="ru-RU" sz="3600" b="1" dirty="0">
              <a:solidFill>
                <a:srgbClr val="C00000"/>
              </a:solidFill>
            </a:endParaRPr>
          </a:p>
        </p:txBody>
      </p:sp>
      <p:cxnSp>
        <p:nvCxnSpPr>
          <p:cNvPr id="4" name="Прямая со стрелкой 3"/>
          <p:cNvCxnSpPr>
            <a:stCxn id="2" idx="0"/>
          </p:cNvCxnSpPr>
          <p:nvPr/>
        </p:nvCxnSpPr>
        <p:spPr>
          <a:xfrm rot="5400000" flipH="1" flipV="1">
            <a:off x="4321969" y="1464457"/>
            <a:ext cx="357187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642910" y="500042"/>
            <a:ext cx="6500858" cy="85725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Не  нужно ссориться  с друзьями по пустякам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7" name="Прямая со стрелкой 6"/>
          <p:cNvCxnSpPr>
            <a:stCxn id="2" idx="6"/>
          </p:cNvCxnSpPr>
          <p:nvPr/>
        </p:nvCxnSpPr>
        <p:spPr>
          <a:xfrm>
            <a:off x="6215074" y="2714620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3714744" y="3929066"/>
            <a:ext cx="2214578" cy="278608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Не  нужно зазнаваться, если что-то получается лучше, чем у друга.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>
            <a:stCxn id="2" idx="4"/>
          </p:cNvCxnSpPr>
          <p:nvPr/>
        </p:nvCxnSpPr>
        <p:spPr>
          <a:xfrm rot="16200000" flipH="1">
            <a:off x="4357686" y="3643314"/>
            <a:ext cx="285754" cy="2857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6500826" y="1500174"/>
            <a:ext cx="2643174" cy="278608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Умей вовремя оказать помощь своему другу, а если нужно, то прими помощь от друга.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3" name="Прямая со стрелкой 12"/>
          <p:cNvCxnSpPr>
            <a:stCxn id="2" idx="2"/>
          </p:cNvCxnSpPr>
          <p:nvPr/>
        </p:nvCxnSpPr>
        <p:spPr>
          <a:xfrm rot="10800000" flipV="1">
            <a:off x="2285984" y="2714620"/>
            <a:ext cx="214314" cy="500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214282" y="1928802"/>
            <a:ext cx="2071702" cy="192882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Надо радоваться успеху своего друга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8150248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14678" y="571480"/>
            <a:ext cx="5572164" cy="59400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>
                <a:solidFill>
                  <a:schemeClr val="tx2">
                    <a:lumMod val="50000"/>
                  </a:schemeClr>
                </a:solidFill>
              </a:rPr>
              <a:t>Значение семьи в формировании коллективизма</a:t>
            </a:r>
          </a:p>
          <a:p>
            <a:endParaRPr lang="ru-RU" dirty="0" smtClean="0"/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*Семья объединяет людей общими интересами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*Семья объединяет общей жизнью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*</a:t>
            </a:r>
            <a:r>
              <a:rPr lang="ru-RU" sz="2400" b="1" smtClean="0">
                <a:solidFill>
                  <a:schemeClr val="tx2">
                    <a:lumMod val="50000"/>
                  </a:schemeClr>
                </a:solidFill>
              </a:rPr>
              <a:t>Привлечение детей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к делам семьи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*Общий досуг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*Общие переживания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*Пример родителей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*Помощь родителей детям в трудных жизненных ситуациях</a:t>
            </a:r>
          </a:p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*Формирование положительных нравственных качеств характера ребёнка</a:t>
            </a:r>
          </a:p>
          <a:p>
            <a:endParaRPr lang="ru-RU" dirty="0"/>
          </a:p>
        </p:txBody>
      </p:sp>
      <p:pic>
        <p:nvPicPr>
          <p:cNvPr id="5" name="Рисунок 4" descr="символ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14290"/>
            <a:ext cx="1928826" cy="1791053"/>
          </a:xfrm>
          <a:prstGeom prst="rect">
            <a:avLst/>
          </a:prstGeom>
          <a:ln w="28575"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ramka-68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43174" y="1"/>
            <a:ext cx="6286544" cy="685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Правила дружбы.</a:t>
            </a:r>
          </a:p>
          <a:p>
            <a:r>
              <a:rPr lang="ru-RU" sz="2000" b="1" i="1" dirty="0" smtClean="0"/>
              <a:t>1.Помогай другу: если умеешь что-то делать, научи и его; если он попал в беду, помоги ему, чем можешь.</a:t>
            </a:r>
          </a:p>
          <a:p>
            <a:endParaRPr lang="ru-RU" sz="2000" b="1" i="1" dirty="0" smtClean="0"/>
          </a:p>
          <a:p>
            <a:r>
              <a:rPr lang="ru-RU" sz="2000" b="1" i="1" dirty="0" smtClean="0"/>
              <a:t>2.Делись с другом: если у тебя есть интересные игрушки, книги, поделись с теми, у кого их нет. Не старайся взять себе самое лучшее.</a:t>
            </a:r>
          </a:p>
          <a:p>
            <a:endParaRPr lang="ru-RU" sz="2000" b="1" i="1" dirty="0" smtClean="0"/>
          </a:p>
          <a:p>
            <a:r>
              <a:rPr lang="ru-RU" sz="2000" b="1" i="1" dirty="0" smtClean="0"/>
              <a:t>3.Останови друга, если он делает что-то плохое. Настоящий друг говорит всегда только правду. Если друг в чём-то не прав, скажи ему об этом. Не таи зла на друга.</a:t>
            </a:r>
          </a:p>
          <a:p>
            <a:endParaRPr lang="ru-RU" sz="2000" b="1" i="1" dirty="0" smtClean="0"/>
          </a:p>
          <a:p>
            <a:r>
              <a:rPr lang="ru-RU" sz="2000" b="1" i="1" dirty="0" smtClean="0"/>
              <a:t>4.Не ссорься с друзьями: играй мирно, не спорь по пустякам, не зазнавайся, не завидуй друзьям, радуйся успеху друга. Если ты по отношению к другу поступил плохо, признайся и постарайся исправиться.</a:t>
            </a:r>
          </a:p>
          <a:p>
            <a:endParaRPr lang="ru-RU" sz="2000" b="1" i="1" dirty="0" smtClean="0"/>
          </a:p>
          <a:p>
            <a:r>
              <a:rPr lang="ru-RU" sz="2000" b="1" i="1" dirty="0" smtClean="0"/>
              <a:t>5.Умей принять помощь, советы и замечания своих друзей.</a:t>
            </a:r>
            <a:endParaRPr lang="ru-RU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326</Words>
  <Application>Microsoft Office PowerPoint</Application>
  <PresentationFormat>Экран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Тема:О детской дружбе</vt:lpstr>
      <vt:lpstr>Презентация PowerPoint</vt:lpstr>
      <vt:lpstr>Негатив в общении:  -конфликты, - сплетни,  -ябедничанье,  -обзывавния, - стремление выставить другого в невыгодном свете,  - самооправдание, - сравнение себя с другими, - соперничество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Тема:О детской дружбе</dc:title>
  <dc:creator>111111111111</dc:creator>
  <cp:lastModifiedBy>Учитель</cp:lastModifiedBy>
  <cp:revision>21</cp:revision>
  <dcterms:created xsi:type="dcterms:W3CDTF">2013-10-02T19:58:04Z</dcterms:created>
  <dcterms:modified xsi:type="dcterms:W3CDTF">2018-02-16T14:28:30Z</dcterms:modified>
</cp:coreProperties>
</file>