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8" r:id="rId3"/>
    <p:sldId id="329" r:id="rId4"/>
    <p:sldId id="330" r:id="rId5"/>
    <p:sldId id="306" r:id="rId6"/>
    <p:sldId id="307" r:id="rId7"/>
    <p:sldId id="308" r:id="rId8"/>
    <p:sldId id="309" r:id="rId9"/>
    <p:sldId id="259" r:id="rId10"/>
    <p:sldId id="262" r:id="rId11"/>
    <p:sldId id="261" r:id="rId12"/>
    <p:sldId id="263" r:id="rId13"/>
    <p:sldId id="264" r:id="rId14"/>
    <p:sldId id="265" r:id="rId15"/>
    <p:sldId id="310" r:id="rId16"/>
    <p:sldId id="312" r:id="rId17"/>
    <p:sldId id="327" r:id="rId18"/>
    <p:sldId id="322" r:id="rId19"/>
    <p:sldId id="320" r:id="rId20"/>
    <p:sldId id="321" r:id="rId21"/>
    <p:sldId id="326" r:id="rId22"/>
    <p:sldId id="325" r:id="rId23"/>
    <p:sldId id="324" r:id="rId24"/>
    <p:sldId id="323" r:id="rId25"/>
    <p:sldId id="316" r:id="rId26"/>
    <p:sldId id="333" r:id="rId27"/>
    <p:sldId id="336" r:id="rId28"/>
    <p:sldId id="331" r:id="rId29"/>
    <p:sldId id="328" r:id="rId30"/>
    <p:sldId id="334" r:id="rId31"/>
    <p:sldId id="335" r:id="rId32"/>
    <p:sldId id="332" r:id="rId33"/>
    <p:sldId id="337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3735"/>
    <a:srgbClr val="0000FF"/>
    <a:srgbClr val="0000CC"/>
    <a:srgbClr val="D60093"/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C1EA7-22A4-4291-9208-78352431D3AC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F9A32-0CAE-4F10-8782-AF030DA72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4356A-860C-4F2F-B08C-E07D6E26605B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50F35-3CF0-4C36-BBE1-6C0C4DD85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BBE09-A0A1-4D76-90D5-9E8081E3F218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451B9-070B-41DB-AF5B-B3E39D38F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D0962-8B8B-46E7-953E-2F8FBEC880DD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B321D-96F0-4F42-A024-FDE62312F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997D7-7DC3-43B9-83E5-B02542DA42AD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887AB-6333-4714-A16B-15D453335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6C867-D838-41EB-B831-0A12F3070AB5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72A7D-5D31-4014-9FCE-E7EE2C8CF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7F0A6-7EB5-44E0-BFA7-897ADB13BD82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EBC98-B577-4DE0-BF17-020743D52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D952A-1CF5-4221-9BBE-1DAA1C8207B4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9D992-7F4D-4738-A8F9-8401D1C3D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330CE-8CCC-49F6-ADB0-20614B7E69FA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7D8AF-76CF-46DF-BD41-478C4E7F2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B01F1-2BF6-414C-83A4-84CC1988271E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B0317-A694-4D89-8E3F-206FF6523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B7521-AE08-41C3-97B9-CBB55BAB974F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314DA-9795-4308-AEAA-ADEE55750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A2C86C-D771-4EC4-B0D4-531694330D5C}" type="datetimeFigureOut">
              <a:rPr lang="ru-RU"/>
              <a:pPr>
                <a:defRPr/>
              </a:pPr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25063F-431A-46A2-B326-6484E5945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18" Type="http://schemas.openxmlformats.org/officeDocument/2006/relationships/image" Target="../media/image57.jpeg"/><Relationship Id="rId3" Type="http://schemas.openxmlformats.org/officeDocument/2006/relationships/audio" Target="../media/audio2.wav"/><Relationship Id="rId21" Type="http://schemas.openxmlformats.org/officeDocument/2006/relationships/image" Target="../media/image60.wmf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17" Type="http://schemas.openxmlformats.org/officeDocument/2006/relationships/image" Target="../media/image56.emf"/><Relationship Id="rId2" Type="http://schemas.openxmlformats.org/officeDocument/2006/relationships/audio" Target="../media/audio1.wav"/><Relationship Id="rId16" Type="http://schemas.openxmlformats.org/officeDocument/2006/relationships/image" Target="../media/image55.jpeg"/><Relationship Id="rId20" Type="http://schemas.openxmlformats.org/officeDocument/2006/relationships/image" Target="../media/image5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png"/><Relationship Id="rId15" Type="http://schemas.openxmlformats.org/officeDocument/2006/relationships/image" Target="../media/image54.jpeg"/><Relationship Id="rId10" Type="http://schemas.openxmlformats.org/officeDocument/2006/relationships/image" Target="../media/image49.gif"/><Relationship Id="rId19" Type="http://schemas.openxmlformats.org/officeDocument/2006/relationships/image" Target="../media/image58.gif"/><Relationship Id="rId4" Type="http://schemas.openxmlformats.org/officeDocument/2006/relationships/image" Target="../media/image43.jpeg"/><Relationship Id="rId9" Type="http://schemas.openxmlformats.org/officeDocument/2006/relationships/image" Target="../media/image48.jpeg"/><Relationship Id="rId14" Type="http://schemas.openxmlformats.org/officeDocument/2006/relationships/image" Target="../media/image53.jpeg"/><Relationship Id="rId22" Type="http://schemas.openxmlformats.org/officeDocument/2006/relationships/slide" Target="slid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slide" Target="slide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32.xml"/><Relationship Id="rId3" Type="http://schemas.openxmlformats.org/officeDocument/2006/relationships/slide" Target="slide6.xml"/><Relationship Id="rId7" Type="http://schemas.openxmlformats.org/officeDocument/2006/relationships/slide" Target="slide19.xml"/><Relationship Id="rId12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11" Type="http://schemas.openxmlformats.org/officeDocument/2006/relationships/slide" Target="slide25.xml"/><Relationship Id="rId5" Type="http://schemas.openxmlformats.org/officeDocument/2006/relationships/slide" Target="slide15.xml"/><Relationship Id="rId10" Type="http://schemas.openxmlformats.org/officeDocument/2006/relationships/image" Target="../media/image3.gif"/><Relationship Id="rId4" Type="http://schemas.openxmlformats.org/officeDocument/2006/relationships/slide" Target="slide27.xml"/><Relationship Id="rId9" Type="http://schemas.openxmlformats.org/officeDocument/2006/relationships/slide" Target="slide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-222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43608" y="404664"/>
            <a:ext cx="7200800" cy="3002565"/>
          </a:xfrm>
          <a:prstGeom prst="rect">
            <a:avLst/>
          </a:prstGeom>
        </p:spPr>
        <p:txBody>
          <a:bodyPr wrap="none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+mn-lt"/>
              </a:rPr>
              <a:t> </a:t>
            </a:r>
            <a:r>
              <a:rPr lang="ru-RU" sz="6600" b="1" dirty="0">
                <a:ln w="19050">
                  <a:solidFill>
                    <a:srgbClr val="D60093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КВН по </a:t>
            </a:r>
            <a:r>
              <a:rPr lang="ru-RU" sz="6600" b="1" dirty="0">
                <a:ln w="19050">
                  <a:solidFill>
                    <a:srgbClr val="D60093"/>
                  </a:solidFill>
                </a:ln>
                <a:solidFill>
                  <a:srgbClr val="953735"/>
                </a:solidFill>
                <a:latin typeface="Century" pitchFamily="18" charset="0"/>
              </a:rPr>
              <a:t>по</a:t>
            </a:r>
            <a:r>
              <a:rPr lang="ru-RU" sz="6600" b="1" dirty="0">
                <a:ln w="19050">
                  <a:solidFill>
                    <a:srgbClr val="D60093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жарной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0">
                  <a:solidFill>
                    <a:srgbClr val="D60093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безопасности</a:t>
            </a: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3707904" y="3356992"/>
            <a:ext cx="39340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Внеклассное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мероприятие </a:t>
            </a:r>
          </a:p>
          <a:p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начальных классов</a:t>
            </a: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4788023" y="5300663"/>
            <a:ext cx="41765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96951"/>
            <a:ext cx="2592288" cy="33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143504" y="5357826"/>
            <a:ext cx="37862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Писарева Н.А., воспитатель ГПД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МОУ «Гимназии № 18 имени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В.Г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Соколова» </a:t>
            </a:r>
          </a:p>
          <a:p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1143000" y="4221163"/>
            <a:ext cx="1557338" cy="2036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О</a:t>
            </a:r>
          </a:p>
        </p:txBody>
      </p:sp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638" y="731838"/>
            <a:ext cx="23574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3716338"/>
            <a:ext cx="2740025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11"/>
          <p:cNvSpPr>
            <a:spLocks noChangeArrowheads="1"/>
          </p:cNvSpPr>
          <p:nvPr/>
        </p:nvSpPr>
        <p:spPr bwMode="auto">
          <a:xfrm>
            <a:off x="6786563" y="4286250"/>
            <a:ext cx="16383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К=Г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657350" y="1487488"/>
            <a:ext cx="17002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ОГОНЬ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-3333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1857375" y="3214688"/>
            <a:ext cx="29956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ОМ=ВЕ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5775" y="3706813"/>
            <a:ext cx="2871788" cy="2870200"/>
          </a:xfrm>
          <a:prstGeom prst="rect">
            <a:avLst/>
          </a:prstGeom>
          <a:noFill/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8286750" y="200025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sp>
        <p:nvSpPr>
          <p:cNvPr id="23557" name="Прямоугольник 5"/>
          <p:cNvSpPr>
            <a:spLocks noChangeArrowheads="1"/>
          </p:cNvSpPr>
          <p:nvPr/>
        </p:nvSpPr>
        <p:spPr bwMode="auto">
          <a:xfrm>
            <a:off x="7929563" y="200025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525" y="3992563"/>
            <a:ext cx="5243513" cy="2243137"/>
          </a:xfrm>
          <a:prstGeom prst="rect">
            <a:avLst/>
          </a:prstGeom>
          <a:noFill/>
        </p:spPr>
      </p:pic>
      <p:pic>
        <p:nvPicPr>
          <p:cNvPr id="10" name="Picture 10" descr="newy6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87325"/>
            <a:ext cx="15716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936616" y="1600169"/>
            <a:ext cx="163538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3333FF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СВЕЧА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4356100" y="4214813"/>
            <a:ext cx="2073275" cy="202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Ж</a:t>
            </a:r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3357563" y="1571625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3" y="4065588"/>
            <a:ext cx="3163887" cy="2511425"/>
          </a:xfrm>
          <a:prstGeom prst="rect">
            <a:avLst/>
          </a:prstGeom>
          <a:noFill/>
        </p:spPr>
      </p:pic>
      <p:sp>
        <p:nvSpPr>
          <p:cNvPr id="24581" name="Прямоугольник 5"/>
          <p:cNvSpPr>
            <a:spLocks noChangeArrowheads="1"/>
          </p:cNvSpPr>
          <p:nvPr/>
        </p:nvSpPr>
        <p:spPr bwMode="auto">
          <a:xfrm>
            <a:off x="3643313" y="1571625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sp>
        <p:nvSpPr>
          <p:cNvPr id="24582" name="Прямоугольник 6"/>
          <p:cNvSpPr>
            <a:spLocks noChangeArrowheads="1"/>
          </p:cNvSpPr>
          <p:nvPr/>
        </p:nvSpPr>
        <p:spPr bwMode="auto">
          <a:xfrm>
            <a:off x="8286750" y="1785938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pic>
        <p:nvPicPr>
          <p:cNvPr id="24583" name="Рисунок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3929063"/>
            <a:ext cx="17859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Прямоугольник 8"/>
          <p:cNvSpPr>
            <a:spLocks noChangeArrowheads="1"/>
          </p:cNvSpPr>
          <p:nvPr/>
        </p:nvSpPr>
        <p:spPr bwMode="auto">
          <a:xfrm>
            <a:off x="6929438" y="3214688"/>
            <a:ext cx="14255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2 1</a:t>
            </a:r>
          </a:p>
        </p:txBody>
      </p:sp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285750"/>
            <a:ext cx="39290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11275" y="1762125"/>
            <a:ext cx="17589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11"/>
          <p:cNvSpPr>
            <a:spLocks noChangeArrowheads="1"/>
          </p:cNvSpPr>
          <p:nvPr/>
        </p:nvSpPr>
        <p:spPr bwMode="auto">
          <a:xfrm>
            <a:off x="6786563" y="4286250"/>
            <a:ext cx="5667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357313" y="1571625"/>
            <a:ext cx="13128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ДЫМ</a:t>
            </a:r>
          </a:p>
        </p:txBody>
      </p:sp>
      <p:pic>
        <p:nvPicPr>
          <p:cNvPr id="25604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3643313"/>
            <a:ext cx="32861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рямоугольник 8"/>
          <p:cNvSpPr>
            <a:spLocks noChangeArrowheads="1"/>
          </p:cNvSpPr>
          <p:nvPr/>
        </p:nvSpPr>
        <p:spPr bwMode="auto">
          <a:xfrm>
            <a:off x="3214688" y="142875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5606" name="Прямоугольник 13"/>
          <p:cNvSpPr>
            <a:spLocks noChangeArrowheads="1"/>
          </p:cNvSpPr>
          <p:nvPr/>
        </p:nvSpPr>
        <p:spPr bwMode="auto">
          <a:xfrm>
            <a:off x="2928938" y="142875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8" y="4429125"/>
            <a:ext cx="21431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Прямоугольник 14"/>
          <p:cNvSpPr>
            <a:spLocks noChangeArrowheads="1"/>
          </p:cNvSpPr>
          <p:nvPr/>
        </p:nvSpPr>
        <p:spPr bwMode="auto">
          <a:xfrm>
            <a:off x="4214813" y="228600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5609" name="Прямоугольник 15"/>
          <p:cNvSpPr>
            <a:spLocks noChangeArrowheads="1"/>
          </p:cNvSpPr>
          <p:nvPr/>
        </p:nvSpPr>
        <p:spPr bwMode="auto">
          <a:xfrm>
            <a:off x="6000750" y="228600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pic>
        <p:nvPicPr>
          <p:cNvPr id="25610" name="Рисунок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88" y="3571875"/>
            <a:ext cx="2009775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Прямоугольник 17"/>
          <p:cNvSpPr>
            <a:spLocks noChangeArrowheads="1"/>
          </p:cNvSpPr>
          <p:nvPr/>
        </p:nvSpPr>
        <p:spPr bwMode="auto">
          <a:xfrm>
            <a:off x="8358188" y="1285875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5612" name="Прямоугольник 18"/>
          <p:cNvSpPr>
            <a:spLocks noChangeArrowheads="1"/>
          </p:cNvSpPr>
          <p:nvPr/>
        </p:nvSpPr>
        <p:spPr bwMode="auto">
          <a:xfrm>
            <a:off x="8072438" y="1285875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pic>
        <p:nvPicPr>
          <p:cNvPr id="21" name="Picture 4" descr="{EA3C0CAB-28EE-4233-B433-80D48347ED33}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1700" y="512763"/>
            <a:ext cx="2597150" cy="277971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13"/>
          <p:cNvPicPr>
            <a:picLocks noChangeAspect="1" noChangeArrowheads="1"/>
          </p:cNvPicPr>
          <p:nvPr/>
        </p:nvPicPr>
        <p:blipFill>
          <a:blip r:embed="rId3" cstate="print"/>
          <a:srcRect l="16730"/>
          <a:stretch>
            <a:fillRect/>
          </a:stretch>
        </p:blipFill>
        <p:spPr bwMode="auto">
          <a:xfrm>
            <a:off x="2000250" y="3786188"/>
            <a:ext cx="1785938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WordArt 2"/>
          <p:cNvSpPr>
            <a:spLocks noChangeArrowheads="1" noChangeShapeType="1" noTextEdit="1"/>
          </p:cNvSpPr>
          <p:nvPr/>
        </p:nvSpPr>
        <p:spPr bwMode="auto">
          <a:xfrm>
            <a:off x="611188" y="3929063"/>
            <a:ext cx="1531937" cy="2179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С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781175" y="1844675"/>
            <a:ext cx="19939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СПИЧКИ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8500" y="4138613"/>
            <a:ext cx="2012950" cy="2298700"/>
          </a:xfrm>
          <a:prstGeom prst="rect">
            <a:avLst/>
          </a:prstGeom>
          <a:noFill/>
        </p:spPr>
      </p:pic>
      <p:sp>
        <p:nvSpPr>
          <p:cNvPr id="26630" name="Прямоугольник 11"/>
          <p:cNvSpPr>
            <a:spLocks noChangeArrowheads="1"/>
          </p:cNvSpPr>
          <p:nvPr/>
        </p:nvSpPr>
        <p:spPr bwMode="auto">
          <a:xfrm>
            <a:off x="7281863" y="4357688"/>
            <a:ext cx="18621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А=И</a:t>
            </a:r>
          </a:p>
        </p:txBody>
      </p:sp>
      <p:sp>
        <p:nvSpPr>
          <p:cNvPr id="26631" name="Прямоугольник 13"/>
          <p:cNvSpPr>
            <a:spLocks noChangeArrowheads="1"/>
          </p:cNvSpPr>
          <p:nvPr/>
        </p:nvSpPr>
        <p:spPr bwMode="auto">
          <a:xfrm>
            <a:off x="5214938" y="1643063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6632" name="Прямоугольник 8"/>
          <p:cNvSpPr>
            <a:spLocks noChangeArrowheads="1"/>
          </p:cNvSpPr>
          <p:nvPr/>
        </p:nvSpPr>
        <p:spPr bwMode="auto">
          <a:xfrm>
            <a:off x="5500688" y="1643063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6633" name="Прямоугольник 16"/>
          <p:cNvSpPr>
            <a:spLocks noChangeArrowheads="1"/>
          </p:cNvSpPr>
          <p:nvPr/>
        </p:nvSpPr>
        <p:spPr bwMode="auto">
          <a:xfrm>
            <a:off x="3857625" y="1643063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6634" name="Прямоугольник 17"/>
          <p:cNvSpPr>
            <a:spLocks noChangeArrowheads="1"/>
          </p:cNvSpPr>
          <p:nvPr/>
        </p:nvSpPr>
        <p:spPr bwMode="auto">
          <a:xfrm>
            <a:off x="3500438" y="1643063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0000CC"/>
                </a:solidFill>
                <a:latin typeface="Gabriola"/>
              </a:rPr>
              <a:t>,</a:t>
            </a:r>
          </a:p>
        </p:txBody>
      </p:sp>
      <p:sp>
        <p:nvSpPr>
          <p:cNvPr id="26635" name="Прямоугольник 18"/>
          <p:cNvSpPr>
            <a:spLocks noChangeArrowheads="1"/>
          </p:cNvSpPr>
          <p:nvPr/>
        </p:nvSpPr>
        <p:spPr bwMode="auto">
          <a:xfrm>
            <a:off x="3357563" y="5000625"/>
            <a:ext cx="17621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Е=И</a:t>
            </a:r>
          </a:p>
        </p:txBody>
      </p:sp>
      <p:pic>
        <p:nvPicPr>
          <p:cNvPr id="1026" name="Рисунок 1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8438" y="854075"/>
            <a:ext cx="2944812" cy="2401888"/>
          </a:xfrm>
          <a:prstGeom prst="rect">
            <a:avLst/>
          </a:prstGeom>
          <a:noFill/>
        </p:spPr>
      </p:pic>
      <p:sp>
        <p:nvSpPr>
          <p:cNvPr id="2" name="Стрелка вправо 1">
            <a:hlinkClick r:id="rId6" action="ppaction://hlinksldjump"/>
          </p:cNvPr>
          <p:cNvSpPr/>
          <p:nvPr/>
        </p:nvSpPr>
        <p:spPr>
          <a:xfrm>
            <a:off x="8043863" y="5994400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5875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7338" y="1376363"/>
          <a:ext cx="8569325" cy="4506913"/>
        </p:xfrm>
        <a:graphic>
          <a:graphicData uri="http://schemas.openxmlformats.org/drawingml/2006/table">
            <a:tbl>
              <a:tblPr/>
              <a:tblGrid>
                <a:gridCol w="4537075"/>
                <a:gridCol w="403225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Вода и огонь – хорошие слуги…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…беду отводи до удара.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Огонь маслом заливать…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…большой пожар бывает.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Искру туши до пожара…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…охватит – не выплывешь.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 огня не бережётся…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…но и страшные господа.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маленькой искры…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…тот скоро обожжётся.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Огонь – не вода…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…лишь огня добавлять.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71763" y="400050"/>
            <a:ext cx="37703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5875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1773238"/>
          <a:ext cx="8207375" cy="4389120"/>
        </p:xfrm>
        <a:graphic>
          <a:graphicData uri="http://schemas.openxmlformats.org/drawingml/2006/table">
            <a:tbl>
              <a:tblPr/>
              <a:tblGrid>
                <a:gridCol w="8207375"/>
              </a:tblGrid>
              <a:tr h="18002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Вода и огонь – хорошие слуги, но и страшные господа.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Огонь маслом заливать, лишь огня добавлять.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Искру туши до пожара, беду отводи до удара.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4) Кто огня не бережётся, тот скоро обожжётся.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5) От маленькой искры большой пожар бывает.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6) Огонь – не вода, охватит – не выплывешь.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7702550" y="6210300"/>
            <a:ext cx="979488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71763" y="400050"/>
            <a:ext cx="37703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63713" y="260350"/>
            <a:ext cx="6121400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ПРОТИВОПОЖАРНЫЕ </a:t>
            </a:r>
          </a:p>
          <a:p>
            <a:r>
              <a:rPr lang="ru-RU" sz="4000" b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ЧАСТУШКИ</a:t>
            </a:r>
          </a:p>
        </p:txBody>
      </p:sp>
      <p:pic>
        <p:nvPicPr>
          <p:cNvPr id="29699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1844675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500938" y="6000750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-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35288" y="404813"/>
            <a:ext cx="33004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КАПИТАНЫ</a:t>
            </a:r>
          </a:p>
        </p:txBody>
      </p:sp>
      <p:pic>
        <p:nvPicPr>
          <p:cNvPr id="30723" name="Picture 2" descr="IMG_0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7459857" cy="46085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7874000" y="597535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87675" y="260350"/>
            <a:ext cx="27384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ЗНАТОКИ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611188" y="2565400"/>
            <a:ext cx="36544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Море пламенем горит,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Выбежал из моря кит.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«Эй, пожарные, бегите!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Помогите, помогите!»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4079" y="1268761"/>
            <a:ext cx="3357130" cy="43924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-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4"/>
          <p:cNvSpPr txBox="1">
            <a:spLocks noChangeArrowheads="1"/>
          </p:cNvSpPr>
          <p:nvPr/>
        </p:nvSpPr>
        <p:spPr bwMode="auto">
          <a:xfrm flipH="1">
            <a:off x="319088" y="836613"/>
            <a:ext cx="82296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Знают все – человек без огня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Не живёт ни единого дня.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При огне, как при солнце светло,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При огне и зимою тепло.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Посмотрите ребята вокруг: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Нам огонь – повседневный наш друг.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Но когда мы небрежны с огнём,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Он становится нашим врагом.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675" y="260350"/>
            <a:ext cx="27384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ЗНАТОКИ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32771" name="Прямоугольник 1"/>
          <p:cNvSpPr>
            <a:spLocks noChangeArrowheads="1"/>
          </p:cNvSpPr>
          <p:nvPr/>
        </p:nvSpPr>
        <p:spPr bwMode="auto">
          <a:xfrm>
            <a:off x="323850" y="2185988"/>
            <a:ext cx="48783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вдруг заголосил: «Пожар! Горим! Горим!»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треском,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щёлканьем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громом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Встал огонь над новым домом.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Озирается кругом, машет красным рукавом.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 l="4827"/>
          <a:stretch>
            <a:fillRect/>
          </a:stretch>
        </p:blipFill>
        <p:spPr bwMode="auto">
          <a:xfrm>
            <a:off x="5076056" y="1124744"/>
            <a:ext cx="3384376" cy="454607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675" y="260350"/>
            <a:ext cx="27384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ЗНАТОКИ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33795" name="Прямоугольник 1"/>
          <p:cNvSpPr>
            <a:spLocks noChangeArrowheads="1"/>
          </p:cNvSpPr>
          <p:nvPr/>
        </p:nvSpPr>
        <p:spPr bwMode="auto">
          <a:xfrm>
            <a:off x="701675" y="2205038"/>
            <a:ext cx="457200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Что за дым над головой?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Что за гром над мостовой?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Дом пылает за углом.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Что за мрак стоит кругом?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Ставит лестницы команда,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От огня спасает дом.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 b="1909"/>
          <a:stretch>
            <a:fillRect/>
          </a:stretch>
        </p:blipFill>
        <p:spPr bwMode="auto">
          <a:xfrm>
            <a:off x="4716016" y="1052736"/>
            <a:ext cx="3672408" cy="473971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675" y="260350"/>
            <a:ext cx="27384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ЗНАТОКИ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34819" name="Прямоугольник 1"/>
          <p:cNvSpPr>
            <a:spLocks noChangeArrowheads="1"/>
          </p:cNvSpPr>
          <p:nvPr/>
        </p:nvSpPr>
        <p:spPr bwMode="auto">
          <a:xfrm>
            <a:off x="468313" y="2349500"/>
            <a:ext cx="48053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 дымом мешается облако пыли.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Мчатся пожарные автомобили,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Щёлкают звонко, тревожно свистят,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Медные каски рядами блестят.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84784"/>
            <a:ext cx="3281363" cy="41433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675" y="260350"/>
            <a:ext cx="27384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ЗНАТОКИ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35843" name="Прямоугольник 1"/>
          <p:cNvSpPr>
            <a:spLocks noChangeArrowheads="1"/>
          </p:cNvSpPr>
          <p:nvPr/>
        </p:nvSpPr>
        <p:spPr bwMode="auto">
          <a:xfrm>
            <a:off x="395288" y="2252663"/>
            <a:ext cx="460851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Мать на рынок уходила,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Дочке Лене говорила: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- Печку, Леночка, не тронь.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Жжётся, Леночка, огонь.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Только мать сошла с крылечка,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Лена села перед печкой,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 щёлку красную глядит,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А в печи огонь гудит.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 l="2233"/>
          <a:stretch>
            <a:fillRect/>
          </a:stretch>
        </p:blipFill>
        <p:spPr bwMode="auto">
          <a:xfrm>
            <a:off x="5004048" y="1124744"/>
            <a:ext cx="3496444" cy="4635951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675" y="260350"/>
            <a:ext cx="27384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ЗНАТОКИ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36867" name="Прямоугольник 1"/>
          <p:cNvSpPr>
            <a:spLocks noChangeArrowheads="1"/>
          </p:cNvSpPr>
          <p:nvPr/>
        </p:nvSpPr>
        <p:spPr bwMode="auto">
          <a:xfrm>
            <a:off x="539750" y="1773238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Один пароход шёл в море с грузом угля. Ещё дня три надо было пароходу идти до места. Вдруг к капитану прибежал механик из машинного отделения и сказал: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- Нам попался очень плохой уголь, он сам загорелся у нас в трюме.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 r="3458"/>
          <a:stretch>
            <a:fillRect/>
          </a:stretch>
        </p:blipFill>
        <p:spPr bwMode="auto">
          <a:xfrm>
            <a:off x="5220072" y="1052736"/>
            <a:ext cx="2880320" cy="4545825"/>
          </a:xfrm>
          <a:prstGeom prst="rect">
            <a:avLst/>
          </a:prstGeom>
          <a:noFill/>
          <a:ln w="9525">
            <a:solidFill>
              <a:srgbClr val="953735"/>
            </a:solidFill>
            <a:miter lim="800000"/>
            <a:headEnd/>
            <a:tailEnd/>
          </a:ln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812088" y="6040438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44583">
              <a:srgbClr val="FFC000"/>
            </a:gs>
            <a:gs pos="70000">
              <a:srgbClr val="FFC000"/>
            </a:gs>
            <a:gs pos="88750">
              <a:srgbClr val="7A0706"/>
            </a:gs>
            <a:gs pos="94951">
              <a:srgbClr val="FFFF00"/>
            </a:gs>
            <a:gs pos="94902">
              <a:srgbClr val="4E0808"/>
            </a:gs>
            <a:gs pos="94804">
              <a:srgbClr val="4F0808"/>
            </a:gs>
            <a:gs pos="94609">
              <a:srgbClr val="500808"/>
            </a:gs>
            <a:gs pos="94218">
              <a:srgbClr val="530808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ветлана\Documents\Мои результаты сканирования\сканирование00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4000500"/>
            <a:ext cx="13573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1988" y="4973638"/>
            <a:ext cx="1639887" cy="1268412"/>
          </a:xfrm>
          <a:prstGeom prst="rect">
            <a:avLst/>
          </a:prstGeom>
          <a:noFill/>
        </p:spPr>
      </p:pic>
      <p:pic>
        <p:nvPicPr>
          <p:cNvPr id="8" name="Рисунок 7" descr="5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2000250"/>
            <a:ext cx="150018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Shovel_4926f3aabfec8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32688" y="23145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утю.jpe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1688" y="1428750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topor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3375" y="1643063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andle-animation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99400" y="711200"/>
            <a:ext cx="9525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plita5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7625" y="4857750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2163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188" y="730250"/>
            <a:ext cx="13573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8-1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99163" y="3692525"/>
            <a:ext cx="9271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5096-51_298x248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86063" y="2643188"/>
            <a:ext cx="1071562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163-1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64238" y="1428750"/>
            <a:ext cx="8572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Чайник_эмалированный_на_газовой_плите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86250" y="3143250"/>
            <a:ext cx="12858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2" descr="MCj02329000000[1]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58063" y="3429000"/>
            <a:ext cx="1285875" cy="1030288"/>
          </a:xfrm>
          <a:prstGeom prst="rect">
            <a:avLst/>
          </a:prstGeom>
          <a:solidFill>
            <a:srgbClr val="92D050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21" name="Рисунок 20" descr="36248841_1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000250" y="5718175"/>
            <a:ext cx="1333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документЫЫ\документы\документы\Гиф-парк\природные\3.gif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12975" y="4127500"/>
            <a:ext cx="1147763" cy="1258888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964488" y="5386388"/>
            <a:ext cx="981075" cy="723900"/>
            <a:chOff x="0" y="0"/>
            <a:chExt cx="1248" cy="1101"/>
          </a:xfrm>
        </p:grpSpPr>
        <p:sp>
          <p:nvSpPr>
            <p:cNvPr id="37912" name="Text Box 15"/>
            <p:cNvSpPr txBox="1">
              <a:spLocks noChangeArrowheads="1"/>
            </p:cNvSpPr>
            <p:nvPr/>
          </p:nvSpPr>
          <p:spPr bwMode="auto">
            <a:xfrm>
              <a:off x="272" y="0"/>
              <a:ext cx="976" cy="24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lIns="36000" tIns="0" rIns="36000" bIns="36000"/>
            <a:lstStyle/>
            <a:p>
              <a:pPr rtl="1"/>
              <a:r>
                <a:rPr lang="ru-RU" sz="800">
                  <a:solidFill>
                    <a:srgbClr val="0000FF"/>
                  </a:solidFill>
                  <a:latin typeface="Comic Sans MS" pitchFamily="66" charset="0"/>
                </a:rPr>
                <a:t>ПРАВИЛЬНО!</a:t>
              </a:r>
            </a:p>
            <a:p>
              <a:pPr rtl="1"/>
              <a:endParaRPr lang="ru-RU" sz="80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pic>
          <p:nvPicPr>
            <p:cNvPr id="37913" name="Picture 16" descr="MCj04298290000[1]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0" y="45"/>
              <a:ext cx="1162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85750" y="5929313"/>
            <a:ext cx="1362075" cy="628650"/>
            <a:chOff x="0" y="0"/>
            <a:chExt cx="2359" cy="1228"/>
          </a:xfrm>
        </p:grpSpPr>
        <p:pic>
          <p:nvPicPr>
            <p:cNvPr id="37910" name="Picture 18" descr="MCj04244440000[1]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0" y="0"/>
              <a:ext cx="998" cy="1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11" name="AutoShape 19"/>
            <p:cNvSpPr>
              <a:spLocks noChangeArrowheads="1"/>
            </p:cNvSpPr>
            <p:nvPr/>
          </p:nvSpPr>
          <p:spPr bwMode="auto">
            <a:xfrm>
              <a:off x="817" y="136"/>
              <a:ext cx="1542" cy="429"/>
            </a:xfrm>
            <a:prstGeom prst="wedgeEllipseCallout">
              <a:avLst>
                <a:gd name="adj1" fmla="val -47667"/>
                <a:gd name="adj2" fmla="val 68181"/>
              </a:avLst>
            </a:prstGeom>
            <a:solidFill>
              <a:srgbClr val="FFFF99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lIns="18000" tIns="0" rIns="18000" bIns="10800"/>
            <a:lstStyle/>
            <a:p>
              <a:pPr rtl="1"/>
              <a:r>
                <a:rPr lang="ru-RU" sz="800">
                  <a:solidFill>
                    <a:srgbClr val="000000"/>
                  </a:solidFill>
                  <a:latin typeface="Comic Sans MS" pitchFamily="66" charset="0"/>
                </a:rPr>
                <a:t>ПОДУМА</a:t>
              </a:r>
              <a:r>
                <a:rPr lang="ru-RU" sz="1000">
                  <a:solidFill>
                    <a:srgbClr val="000000"/>
                  </a:solidFill>
                  <a:latin typeface="Comic Sans MS" pitchFamily="66" charset="0"/>
                </a:rPr>
                <a:t>…</a:t>
              </a:r>
            </a:p>
            <a:p>
              <a:pPr rtl="1"/>
              <a:endParaRPr lang="ru-RU" sz="10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" name="Стрелка вправо 1">
            <a:hlinkClick r:id="rId22" action="ppaction://hlinksldjump"/>
          </p:cNvPr>
          <p:cNvSpPr/>
          <p:nvPr/>
        </p:nvSpPr>
        <p:spPr>
          <a:xfrm>
            <a:off x="7899400" y="6257925"/>
            <a:ext cx="979488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60425" y="3175"/>
            <a:ext cx="76136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ОГНЕОПАСНЫЕ ПРЕДМЕТЫ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 nodeType="clickPar">
                      <p:stCondLst>
                        <p:cond delay="0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7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 nodeType="clickPar">
                      <p:stCondLst>
                        <p:cond delay="0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9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 nodeType="clickPar">
                      <p:stCondLst>
                        <p:cond delay="0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9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94025" y="260350"/>
            <a:ext cx="359410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1046163" y="968375"/>
            <a:ext cx="7591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Если у вас мелкое возгорание…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92113" y="2133600"/>
            <a:ext cx="4775200" cy="46037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Надо спрятаться под кровать.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04813" y="2940050"/>
            <a:ext cx="4343400" cy="1570038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Надо потушить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подручными средствами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(водой, мокрым покрывалом).</a:t>
            </a: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404813" y="4902200"/>
            <a:ext cx="3600450" cy="461963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Надо убегать из дома.</a:t>
            </a:r>
          </a:p>
        </p:txBody>
      </p:sp>
      <p:pic>
        <p:nvPicPr>
          <p:cNvPr id="9" name="Picture 5" descr="гшещ"/>
          <p:cNvPicPr>
            <a:picLocks noChangeAspect="1" noChangeArrowheads="1"/>
          </p:cNvPicPr>
          <p:nvPr/>
        </p:nvPicPr>
        <p:blipFill>
          <a:blip r:embed="rId5" cstate="print"/>
          <a:srcRect l="2323" r="2355" b="2062"/>
          <a:stretch>
            <a:fillRect/>
          </a:stretch>
        </p:blipFill>
        <p:spPr bwMode="auto">
          <a:xfrm>
            <a:off x="5324413" y="1854200"/>
            <a:ext cx="3064011" cy="395106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94025" y="260350"/>
            <a:ext cx="3883025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827088" y="968375"/>
            <a:ext cx="7945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Если в помещении много дыма…</a:t>
            </a:r>
          </a:p>
        </p:txBody>
      </p:sp>
      <p:pic>
        <p:nvPicPr>
          <p:cNvPr id="5" name="Picture 5" descr="егн7"/>
          <p:cNvPicPr>
            <a:picLocks noChangeAspect="1" noChangeArrowheads="1"/>
          </p:cNvPicPr>
          <p:nvPr/>
        </p:nvPicPr>
        <p:blipFill>
          <a:blip r:embed="rId3" cstate="print"/>
          <a:srcRect t="1851"/>
          <a:stretch>
            <a:fillRect/>
          </a:stretch>
        </p:blipFill>
        <p:spPr bwMode="auto">
          <a:xfrm>
            <a:off x="5652120" y="1844824"/>
            <a:ext cx="3038041" cy="381714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8150" y="2492375"/>
            <a:ext cx="4729163" cy="461963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Необходимо  быстро убегать.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150" y="3689350"/>
            <a:ext cx="5045075" cy="52387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Необходимо  двигаться ползком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94025" y="260350"/>
            <a:ext cx="359410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pic>
        <p:nvPicPr>
          <p:cNvPr id="9" name="Picture 5" descr="лоьбг"/>
          <p:cNvPicPr>
            <a:picLocks noChangeAspect="1" noChangeArrowheads="1"/>
          </p:cNvPicPr>
          <p:nvPr/>
        </p:nvPicPr>
        <p:blipFill>
          <a:blip r:embed="rId3" cstate="print"/>
          <a:srcRect t="1874"/>
          <a:stretch>
            <a:fillRect/>
          </a:stretch>
        </p:blipFill>
        <p:spPr bwMode="auto">
          <a:xfrm>
            <a:off x="5292080" y="1700808"/>
            <a:ext cx="3267019" cy="41023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250825" y="895350"/>
            <a:ext cx="67818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Если невозможно потушить </a:t>
            </a:r>
          </a:p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возгорание…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750" y="2708275"/>
            <a:ext cx="4438650" cy="461963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Надо покинуть помещение.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750" y="4111625"/>
            <a:ext cx="3114675" cy="83185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Надо спрятаться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другую комнату.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94025" y="260350"/>
            <a:ext cx="3665538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1641475" y="968375"/>
            <a:ext cx="6219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Если загорелась одежда…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73063" y="2420938"/>
            <a:ext cx="4262437" cy="830262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Бегать в горящей одежде,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чтобы  загасить пламя.</a:t>
            </a:r>
          </a:p>
        </p:txBody>
      </p:sp>
      <p:sp>
        <p:nvSpPr>
          <p:cNvPr id="6" name="Прямоугольник 5">
            <a:hlinkClick r:id="" action="ppaction://noaction"/>
          </p:cNvPr>
          <p:cNvSpPr/>
          <p:nvPr/>
        </p:nvSpPr>
        <p:spPr>
          <a:xfrm>
            <a:off x="396875" y="3933825"/>
            <a:ext cx="4176713" cy="46037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Падать на пол и кататься.</a:t>
            </a:r>
          </a:p>
        </p:txBody>
      </p:sp>
      <p:pic>
        <p:nvPicPr>
          <p:cNvPr id="8" name="Picture 5" descr="епке"/>
          <p:cNvPicPr>
            <a:picLocks noChangeAspect="1" noChangeArrowheads="1"/>
          </p:cNvPicPr>
          <p:nvPr/>
        </p:nvPicPr>
        <p:blipFill>
          <a:blip r:embed="rId4" cstate="print"/>
          <a:srcRect t="1953"/>
          <a:stretch>
            <a:fillRect/>
          </a:stretch>
        </p:blipFill>
        <p:spPr bwMode="auto">
          <a:xfrm>
            <a:off x="4932363" y="2060848"/>
            <a:ext cx="3598862" cy="360017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63713" y="333375"/>
            <a:ext cx="6105525" cy="706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ВИЗИТНАЯ КАРТОЧКА</a:t>
            </a:r>
          </a:p>
        </p:txBody>
      </p:sp>
      <p:sp>
        <p:nvSpPr>
          <p:cNvPr id="6" name="Овал 5"/>
          <p:cNvSpPr/>
          <p:nvPr/>
        </p:nvSpPr>
        <p:spPr>
          <a:xfrm>
            <a:off x="1116013" y="1431925"/>
            <a:ext cx="2592387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«Огоньки»</a:t>
            </a:r>
          </a:p>
        </p:txBody>
      </p:sp>
      <p:sp>
        <p:nvSpPr>
          <p:cNvPr id="8" name="Овал 7"/>
          <p:cNvSpPr/>
          <p:nvPr/>
        </p:nvSpPr>
        <p:spPr>
          <a:xfrm>
            <a:off x="3390900" y="5229225"/>
            <a:ext cx="2851150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«Спасатели»</a:t>
            </a:r>
          </a:p>
        </p:txBody>
      </p:sp>
      <p:sp>
        <p:nvSpPr>
          <p:cNvPr id="9" name="Овал 8"/>
          <p:cNvSpPr/>
          <p:nvPr/>
        </p:nvSpPr>
        <p:spPr>
          <a:xfrm>
            <a:off x="2916238" y="2768600"/>
            <a:ext cx="3630612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«Огнетушители»</a:t>
            </a:r>
          </a:p>
        </p:txBody>
      </p:sp>
      <p:sp>
        <p:nvSpPr>
          <p:cNvPr id="10" name="Овал 9"/>
          <p:cNvSpPr/>
          <p:nvPr/>
        </p:nvSpPr>
        <p:spPr>
          <a:xfrm>
            <a:off x="5856288" y="4019550"/>
            <a:ext cx="2592387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«Угольки»</a:t>
            </a:r>
          </a:p>
        </p:txBody>
      </p:sp>
      <p:sp>
        <p:nvSpPr>
          <p:cNvPr id="11" name="Овал 10"/>
          <p:cNvSpPr/>
          <p:nvPr/>
        </p:nvSpPr>
        <p:spPr>
          <a:xfrm>
            <a:off x="681038" y="4076700"/>
            <a:ext cx="2592387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«Искорки»</a:t>
            </a:r>
          </a:p>
        </p:txBody>
      </p:sp>
      <p:sp>
        <p:nvSpPr>
          <p:cNvPr id="12" name="Овал 11"/>
          <p:cNvSpPr/>
          <p:nvPr/>
        </p:nvSpPr>
        <p:spPr>
          <a:xfrm>
            <a:off x="5292725" y="1403350"/>
            <a:ext cx="2789238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«Пожарные»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94025" y="260350"/>
            <a:ext cx="359410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sp>
        <p:nvSpPr>
          <p:cNvPr id="43011" name="TextBox 1"/>
          <p:cNvSpPr txBox="1">
            <a:spLocks noChangeArrowheads="1"/>
          </p:cNvSpPr>
          <p:nvPr/>
        </p:nvSpPr>
        <p:spPr bwMode="auto">
          <a:xfrm>
            <a:off x="723900" y="911225"/>
            <a:ext cx="8234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Пожарных вызвать по телефону…</a:t>
            </a:r>
          </a:p>
        </p:txBody>
      </p:sp>
      <p:pic>
        <p:nvPicPr>
          <p:cNvPr id="5" name="Picture 5" descr="пав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916113"/>
            <a:ext cx="3441700" cy="37115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28688" y="2538413"/>
            <a:ext cx="1500187" cy="92392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solidFill>
                  <a:srgbClr val="0000CC"/>
                </a:solidFill>
                <a:cs typeface="FrankRuehl" pitchFamily="34" charset="-79"/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2538413"/>
            <a:ext cx="1428750" cy="923925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1050" y="4221163"/>
            <a:ext cx="1571625" cy="92392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00CC"/>
                </a:solidFill>
                <a:cs typeface="FrankRuehl" pitchFamily="34" charset="-79"/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94025" y="260350"/>
            <a:ext cx="3738563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pic>
        <p:nvPicPr>
          <p:cNvPr id="4" name="Picture 5" descr="пав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916113"/>
            <a:ext cx="3535363" cy="39354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4036" name="TextBox 1"/>
          <p:cNvSpPr txBox="1">
            <a:spLocks noChangeArrowheads="1"/>
          </p:cNvSpPr>
          <p:nvPr/>
        </p:nvSpPr>
        <p:spPr bwMode="auto">
          <a:xfrm>
            <a:off x="746125" y="928688"/>
            <a:ext cx="8451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Пожарным необходимо сообщить…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325" y="2420938"/>
            <a:ext cx="4537075" cy="89217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00CC"/>
                </a:solidFill>
                <a:cs typeface="FrankRuehl" pitchFamily="34" charset="-79"/>
              </a:rPr>
              <a:t> 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Фамилию, адрес, возраст,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ваш рост, цвет глаз.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325" y="4117975"/>
            <a:ext cx="4219575" cy="89217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00CC"/>
                </a:solidFill>
                <a:cs typeface="FrankRuehl" pitchFamily="34" charset="-79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Фамилию,  адрес, подъезд,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этаж, объект возгорания.</a:t>
            </a:r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956550" y="613886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971550" y="1785938"/>
            <a:ext cx="69850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i="1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Самое главное правило </a:t>
            </a:r>
          </a:p>
          <a:p>
            <a:pPr algn="ctr">
              <a:lnSpc>
                <a:spcPct val="90000"/>
              </a:lnSpc>
            </a:pP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не только при пожаре, </a:t>
            </a:r>
          </a:p>
          <a:p>
            <a:pPr algn="ctr">
              <a:lnSpc>
                <a:spcPct val="90000"/>
              </a:lnSpc>
            </a:pP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но и при любой другой опасности: </a:t>
            </a:r>
          </a:p>
          <a:p>
            <a:pPr algn="ctr">
              <a:lnSpc>
                <a:spcPct val="90000"/>
              </a:lnSpc>
            </a:pP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Не поддавайтесь панике и не теряйте самообладания!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70188" y="441325"/>
            <a:ext cx="374808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ЗАПОМНИТЕ!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476250"/>
            <a:ext cx="9144000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Пусть огонь </a:t>
            </a:r>
          </a:p>
          <a:p>
            <a:pPr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в сердцах пылает, </a:t>
            </a:r>
          </a:p>
          <a:p>
            <a:pPr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а пожаров не бывает!!!</a:t>
            </a:r>
          </a:p>
        </p:txBody>
      </p:sp>
      <p:pic>
        <p:nvPicPr>
          <p:cNvPr id="46083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7" y="2636912"/>
            <a:ext cx="2889732" cy="373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74975" y="336550"/>
            <a:ext cx="32734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КОНКУРСЫ</a:t>
            </a:r>
          </a:p>
        </p:txBody>
      </p:sp>
      <p:sp>
        <p:nvSpPr>
          <p:cNvPr id="6" name="Овал 5"/>
          <p:cNvSpPr/>
          <p:nvPr/>
        </p:nvSpPr>
        <p:spPr>
          <a:xfrm>
            <a:off x="1403350" y="1454150"/>
            <a:ext cx="2592388" cy="69691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Загадки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8" name="Овал 7"/>
          <p:cNvSpPr/>
          <p:nvPr/>
        </p:nvSpPr>
        <p:spPr>
          <a:xfrm>
            <a:off x="3390900" y="5229225"/>
            <a:ext cx="2851150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Ситуации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9" name="Овал 8"/>
          <p:cNvSpPr/>
          <p:nvPr/>
        </p:nvSpPr>
        <p:spPr>
          <a:xfrm>
            <a:off x="2916238" y="2768600"/>
            <a:ext cx="3630612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Пословицы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0" name="Овал 9"/>
          <p:cNvSpPr/>
          <p:nvPr/>
        </p:nvSpPr>
        <p:spPr>
          <a:xfrm>
            <a:off x="652463" y="4076700"/>
            <a:ext cx="2736850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Капитаны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1" name="Овал 10"/>
          <p:cNvSpPr/>
          <p:nvPr/>
        </p:nvSpPr>
        <p:spPr>
          <a:xfrm>
            <a:off x="5843588" y="4044950"/>
            <a:ext cx="2592387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Знатоки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2" name="Овал 11"/>
          <p:cNvSpPr/>
          <p:nvPr/>
        </p:nvSpPr>
        <p:spPr>
          <a:xfrm>
            <a:off x="5080000" y="1468438"/>
            <a:ext cx="2789238" cy="698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Ребусы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16393" name="Рисунок 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2462" y="2348771"/>
            <a:ext cx="1039217" cy="138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Рисунок 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48264" y="2492896"/>
            <a:ext cx="1717572" cy="125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домой 2">
            <a:hlinkClick r:id="rId13" action="ppaction://hlinksldjump" highlightClick="1"/>
          </p:cNvPr>
          <p:cNvSpPr/>
          <p:nvPr/>
        </p:nvSpPr>
        <p:spPr>
          <a:xfrm>
            <a:off x="7812360" y="5589241"/>
            <a:ext cx="1025253" cy="83061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-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3850" y="1450975"/>
            <a:ext cx="31464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 маленьком амбаре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Держат 100 пожаров.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711575" y="1695450"/>
            <a:ext cx="3036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Спичечный коробок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23850" y="2757488"/>
            <a:ext cx="32210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Шипит и злится,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Воды боится.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 языком, а не лает.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Без зубов, а кусает.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030663" y="3287713"/>
            <a:ext cx="1050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Огонь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3850" y="5011738"/>
            <a:ext cx="41290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Где с огнём беспечны люди,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Обязательно он будет.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594225" y="5195888"/>
            <a:ext cx="1117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7063" y="1112838"/>
            <a:ext cx="187007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1325" y="2760663"/>
            <a:ext cx="2047875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6025" y="4464050"/>
            <a:ext cx="14319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241675" y="404813"/>
            <a:ext cx="25908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95313" y="3022600"/>
            <a:ext cx="31686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Раскалённая стрела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Дуб свалила у села. 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140200" y="1628775"/>
            <a:ext cx="172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Пожарные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8000" y="1382713"/>
            <a:ext cx="33432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Дым увидел, не зевай,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Нас скорее вызывай. 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927475" y="3273425"/>
            <a:ext cx="1584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Молния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000500" y="4913313"/>
            <a:ext cx="1263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Спичка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95313" y="4359275"/>
            <a:ext cx="26289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Летела мошка,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Осиновая ножка.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 стог села,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Всё сено съела.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8663" y="2708275"/>
            <a:ext cx="18383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8663" y="4508500"/>
            <a:ext cx="18383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8776" y="908720"/>
            <a:ext cx="2191450" cy="152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171825" y="260350"/>
            <a:ext cx="25908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2225" y="238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73063" y="1255713"/>
            <a:ext cx="33131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Нашумела, нагремела,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Всё промыла и ушла.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И сады, и огороды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Всей округе полила.  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083050" y="1993900"/>
            <a:ext cx="963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Гроза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125913" y="3667125"/>
            <a:ext cx="936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Утюг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479925" y="5281613"/>
            <a:ext cx="846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Дым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34975" y="4741863"/>
            <a:ext cx="406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Я мохнатый, я кудлатый,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Я зимой над каждой хатой,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Над пожаром, пароходом. 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Не бываю без огня. 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04825" y="3068638"/>
            <a:ext cx="34194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То назад, то вперёд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Ходит, бродит пароход.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Остановишь – горе,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Продырявит море.  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375" y="1274763"/>
            <a:ext cx="191611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3550" y="3068638"/>
            <a:ext cx="22082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4741863"/>
            <a:ext cx="2135188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203575" y="260350"/>
            <a:ext cx="25908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14338" y="1116013"/>
            <a:ext cx="36877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Таять может, да не лёд,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Не фонарь, а свет дает.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449763" y="1335088"/>
            <a:ext cx="10302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Свеча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89425" y="2963863"/>
            <a:ext cx="18081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Противогаз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419600" y="4565650"/>
            <a:ext cx="2824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Пожарная машина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28625" y="4149725"/>
            <a:ext cx="439261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Я мчусь с сиреной на пожар,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Везу я воду с пеной.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Потушим вмиг огонь и жар.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Мы быстры, словно стрелы.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95288" y="2311400"/>
            <a:ext cx="38846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Заклубился дым угарный,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Гарью комната полна.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Что пожарный надевает? 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Без чего никак нельзя? 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3338" y="809625"/>
            <a:ext cx="11366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2852738"/>
            <a:ext cx="1843087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7713" y="4962525"/>
            <a:ext cx="207645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право 12">
            <a:hlinkClick r:id="rId6" action="ppaction://hlinksldjump"/>
          </p:cNvPr>
          <p:cNvSpPr/>
          <p:nvPr/>
        </p:nvSpPr>
        <p:spPr>
          <a:xfrm>
            <a:off x="7904163" y="6022975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241675" y="333375"/>
            <a:ext cx="2590800" cy="706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4356100" y="3770313"/>
            <a:ext cx="1292225" cy="197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Т</a:t>
            </a:r>
          </a:p>
        </p:txBody>
      </p:sp>
      <p:sp>
        <p:nvSpPr>
          <p:cNvPr id="21507" name="WordArt 2"/>
          <p:cNvSpPr>
            <a:spLocks noChangeArrowheads="1" noChangeShapeType="1" noTextEdit="1"/>
          </p:cNvSpPr>
          <p:nvPr/>
        </p:nvSpPr>
        <p:spPr bwMode="auto">
          <a:xfrm>
            <a:off x="788988" y="3778250"/>
            <a:ext cx="1766887" cy="2043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К</a:t>
            </a:r>
          </a:p>
        </p:txBody>
      </p:sp>
      <p:pic>
        <p:nvPicPr>
          <p:cNvPr id="21508" name="Picture 10" descr="jiv232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9498240">
            <a:off x="2184400" y="3646488"/>
            <a:ext cx="1652588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3576638" y="1643063"/>
            <a:ext cx="606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857625"/>
            <a:ext cx="27114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Прямоугольник 7"/>
          <p:cNvSpPr>
            <a:spLocks noChangeArrowheads="1"/>
          </p:cNvSpPr>
          <p:nvPr/>
        </p:nvSpPr>
        <p:spPr bwMode="auto">
          <a:xfrm>
            <a:off x="8286750" y="1714500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0" y="765175"/>
            <a:ext cx="273843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709738" y="1557338"/>
            <a:ext cx="18669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КОСТЁР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5838" y="395288"/>
            <a:ext cx="2409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775</Words>
  <Application>Microsoft Office PowerPoint</Application>
  <PresentationFormat>Экран (4:3)</PresentationFormat>
  <Paragraphs>212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сашкин</dc:creator>
  <cp:lastModifiedBy>Наталия</cp:lastModifiedBy>
  <cp:revision>130</cp:revision>
  <dcterms:created xsi:type="dcterms:W3CDTF">2011-06-11T07:59:27Z</dcterms:created>
  <dcterms:modified xsi:type="dcterms:W3CDTF">2025-10-10T13:13:53Z</dcterms:modified>
</cp:coreProperties>
</file>